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4"/>
  </p:notesMasterIdLst>
  <p:sldIdLst>
    <p:sldId id="256" r:id="rId2"/>
    <p:sldId id="258" r:id="rId3"/>
    <p:sldId id="336" r:id="rId4"/>
    <p:sldId id="337" r:id="rId5"/>
    <p:sldId id="347" r:id="rId6"/>
    <p:sldId id="271" r:id="rId7"/>
    <p:sldId id="270" r:id="rId8"/>
    <p:sldId id="269" r:id="rId9"/>
    <p:sldId id="265" r:id="rId10"/>
    <p:sldId id="272" r:id="rId11"/>
    <p:sldId id="267" r:id="rId12"/>
    <p:sldId id="299" r:id="rId13"/>
    <p:sldId id="300" r:id="rId14"/>
    <p:sldId id="349" r:id="rId15"/>
    <p:sldId id="277" r:id="rId16"/>
    <p:sldId id="281" r:id="rId17"/>
    <p:sldId id="344" r:id="rId18"/>
    <p:sldId id="345" r:id="rId19"/>
    <p:sldId id="333" r:id="rId20"/>
    <p:sldId id="307" r:id="rId21"/>
    <p:sldId id="296" r:id="rId22"/>
    <p:sldId id="330" r:id="rId23"/>
    <p:sldId id="309" r:id="rId24"/>
    <p:sldId id="310" r:id="rId25"/>
    <p:sldId id="311" r:id="rId26"/>
    <p:sldId id="312" r:id="rId27"/>
    <p:sldId id="313" r:id="rId28"/>
    <p:sldId id="314" r:id="rId29"/>
    <p:sldId id="321" r:id="rId30"/>
    <p:sldId id="351" r:id="rId31"/>
    <p:sldId id="352" r:id="rId32"/>
    <p:sldId id="354" r:id="rId33"/>
    <p:sldId id="317" r:id="rId34"/>
    <p:sldId id="357" r:id="rId35"/>
    <p:sldId id="318" r:id="rId36"/>
    <p:sldId id="319" r:id="rId37"/>
    <p:sldId id="320" r:id="rId38"/>
    <p:sldId id="322" r:id="rId39"/>
    <p:sldId id="343" r:id="rId40"/>
    <p:sldId id="325" r:id="rId41"/>
    <p:sldId id="324" r:id="rId42"/>
    <p:sldId id="341" r:id="rId43"/>
    <p:sldId id="326" r:id="rId44"/>
    <p:sldId id="327" r:id="rId45"/>
    <p:sldId id="331" r:id="rId46"/>
    <p:sldId id="332" r:id="rId47"/>
    <p:sldId id="355" r:id="rId48"/>
    <p:sldId id="342" r:id="rId49"/>
    <p:sldId id="329" r:id="rId50"/>
    <p:sldId id="356" r:id="rId51"/>
    <p:sldId id="335" r:id="rId52"/>
    <p:sldId id="334" r:id="rId5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1416" y="7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172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jpeg>
</file>

<file path=ppt/media/image10.jpg>
</file>

<file path=ppt/media/image11.png>
</file>

<file path=ppt/media/image12.jpeg>
</file>

<file path=ppt/media/image13.png>
</file>

<file path=ppt/media/image14.jpeg>
</file>

<file path=ppt/media/image15.png>
</file>

<file path=ppt/media/image16.jpeg>
</file>

<file path=ppt/media/image17.png>
</file>

<file path=ppt/media/image18.jpg>
</file>

<file path=ppt/media/image19.png>
</file>

<file path=ppt/media/image2.png>
</file>

<file path=ppt/media/image20.png>
</file>

<file path=ppt/media/image21.jpg>
</file>

<file path=ppt/media/image22.png>
</file>

<file path=ppt/media/image23.jpeg>
</file>

<file path=ppt/media/image24.jpeg>
</file>

<file path=ppt/media/image25.png>
</file>

<file path=ppt/media/image26.pn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1208D12-FCCC-49F4-BFA1-454DC4D657D9}" type="datetimeFigureOut">
              <a:rPr lang="en-US" smtClean="0"/>
              <a:pPr/>
              <a:t>8/28/2018</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53812B0-7BBD-499C-89BD-209CA14B2939}" type="slidenum">
              <a:rPr lang="en-GB" smtClean="0"/>
              <a:pPr/>
              <a:t>‹#›</a:t>
            </a:fld>
            <a:endParaRPr lang="en-GB"/>
          </a:p>
        </p:txBody>
      </p:sp>
    </p:spTree>
    <p:extLst>
      <p:ext uri="{BB962C8B-B14F-4D97-AF65-F5344CB8AC3E}">
        <p14:creationId xmlns:p14="http://schemas.microsoft.com/office/powerpoint/2010/main" val="25534682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10"/>
          </p:nvPr>
        </p:nvSpPr>
        <p:spPr/>
        <p:txBody>
          <a:bodyPr/>
          <a:lstStyle/>
          <a:p>
            <a:fld id="{C53812B0-7BBD-499C-89BD-209CA14B2939}" type="slidenum">
              <a:rPr lang="en-GB" smtClean="0"/>
              <a:pPr/>
              <a:t>3</a:t>
            </a:fld>
            <a:endParaRPr lang="en-GB"/>
          </a:p>
        </p:txBody>
      </p:sp>
    </p:spTree>
    <p:extLst>
      <p:ext uri="{BB962C8B-B14F-4D97-AF65-F5344CB8AC3E}">
        <p14:creationId xmlns:p14="http://schemas.microsoft.com/office/powerpoint/2010/main" val="11106545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F15A33DD-E76E-4A34-B657-FCDFFB9E49F2}" type="slidenum">
              <a:rPr lang="en-GB" altLang="en-US"/>
              <a:pPr eaLnBrk="1" hangingPunct="1"/>
              <a:t>5</a:t>
            </a:fld>
            <a:endParaRPr lang="en-GB" altLang="en-US"/>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t>We conducted several epidemiological studies on functional gastrointestinal diseases in children. Our data show that constipation is a significant problem in the country. At least 10-15% of school children are suffering from constipation.</a:t>
            </a:r>
            <a:endParaRPr lang="th-TH" altLang="en-US" smtClean="0"/>
          </a:p>
        </p:txBody>
      </p:sp>
    </p:spTree>
    <p:extLst>
      <p:ext uri="{BB962C8B-B14F-4D97-AF65-F5344CB8AC3E}">
        <p14:creationId xmlns:p14="http://schemas.microsoft.com/office/powerpoint/2010/main" val="108445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B977A67C-842E-402B-9059-844D3C92B964}" type="slidenum">
              <a:rPr lang="en-US" smtClean="0"/>
              <a:pPr/>
              <a:t>6</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53812B0-7BBD-499C-89BD-209CA14B2939}" type="slidenum">
              <a:rPr lang="en-GB" smtClean="0"/>
              <a:pPr/>
              <a:t>17</a:t>
            </a:fld>
            <a:endParaRPr lang="en-GB"/>
          </a:p>
        </p:txBody>
      </p:sp>
    </p:spTree>
    <p:extLst>
      <p:ext uri="{BB962C8B-B14F-4D97-AF65-F5344CB8AC3E}">
        <p14:creationId xmlns:p14="http://schemas.microsoft.com/office/powerpoint/2010/main" val="25251989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1E00B71F-0182-405C-972B-05E1134AFA93}" type="slidenum">
              <a:rPr lang="en-GB" altLang="en-US"/>
              <a:pPr eaLnBrk="1" hangingPunct="1"/>
              <a:t>30</a:t>
            </a:fld>
            <a:endParaRPr lang="en-GB" altLang="en-US"/>
          </a:p>
        </p:txBody>
      </p:sp>
      <p:sp>
        <p:nvSpPr>
          <p:cNvPr id="66563" name="Rectangle 2"/>
          <p:cNvSpPr>
            <a:spLocks noGrp="1" noRot="1" noChangeAspect="1" noChangeArrowheads="1" noTextEdit="1"/>
          </p:cNvSpPr>
          <p:nvPr>
            <p:ph type="sldImg"/>
          </p:nvPr>
        </p:nvSpPr>
        <p:spPr>
          <a:ln/>
        </p:spPr>
      </p:sp>
      <p:sp>
        <p:nvSpPr>
          <p:cNvPr id="665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th-TH" altLang="en-US" smtClean="0"/>
          </a:p>
        </p:txBody>
      </p:sp>
    </p:spTree>
    <p:extLst>
      <p:ext uri="{BB962C8B-B14F-4D97-AF65-F5344CB8AC3E}">
        <p14:creationId xmlns:p14="http://schemas.microsoft.com/office/powerpoint/2010/main" val="19062230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4FEF8735-2555-4B10-B02C-EB17A60D2FAF}" type="slidenum">
              <a:rPr lang="en-GB" altLang="en-US"/>
              <a:pPr eaLnBrk="1" hangingPunct="1"/>
              <a:t>31</a:t>
            </a:fld>
            <a:endParaRPr lang="en-GB" altLang="en-US"/>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t>Plain abdominal X ray is a commonly ordered investigation in children with constipation. </a:t>
            </a:r>
            <a:endParaRPr lang="th-TH" altLang="en-US" smtClean="0"/>
          </a:p>
        </p:txBody>
      </p:sp>
    </p:spTree>
    <p:extLst>
      <p:ext uri="{BB962C8B-B14F-4D97-AF65-F5344CB8AC3E}">
        <p14:creationId xmlns:p14="http://schemas.microsoft.com/office/powerpoint/2010/main" val="27347937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t>I would like to put an emphasis on this slide. Most among us tend to order TFT in children and adults with constipation like a knee jerk reaction thinking they have hypothyroidism. I think time has come to review this practice with current evidence. It is rare at least for children with hypothyroidism to present with isolated constipation. They often have other features of the disease in the clinical history and physical examination. This paper from the US shows lack of utility of TFT in children with constipation. In addition the other paper from Germany shows the majority of patients with hypothyroidism had normal bowel habits.</a:t>
            </a:r>
          </a:p>
        </p:txBody>
      </p:sp>
      <p:sp>
        <p:nvSpPr>
          <p:cNvPr id="7168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595937E4-AA92-4634-916A-2324BFB90BCE}" type="slidenum">
              <a:rPr lang="en-GB" altLang="en-US"/>
              <a:pPr eaLnBrk="1" hangingPunct="1"/>
              <a:t>32</a:t>
            </a:fld>
            <a:endParaRPr lang="en-GB" altLang="en-US"/>
          </a:p>
        </p:txBody>
      </p:sp>
    </p:spTree>
    <p:extLst>
      <p:ext uri="{BB962C8B-B14F-4D97-AF65-F5344CB8AC3E}">
        <p14:creationId xmlns:p14="http://schemas.microsoft.com/office/powerpoint/2010/main" val="812390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DF55BF41-A606-46D6-93FD-EF396724DDBC}" type="slidenum">
              <a:rPr lang="en-GB" altLang="en-US"/>
              <a:pPr eaLnBrk="1" hangingPunct="1"/>
              <a:t>50</a:t>
            </a:fld>
            <a:endParaRPr lang="en-GB" altLang="en-US"/>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th-TH" altLang="en-US" smtClean="0"/>
          </a:p>
        </p:txBody>
      </p:sp>
    </p:spTree>
    <p:extLst>
      <p:ext uri="{BB962C8B-B14F-4D97-AF65-F5344CB8AC3E}">
        <p14:creationId xmlns:p14="http://schemas.microsoft.com/office/powerpoint/2010/main" val="1613661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12369C2E-B144-4EC5-B596-E5C608EEBB96}" type="datetimeFigureOut">
              <a:rPr lang="en-US" smtClean="0"/>
              <a:pPr/>
              <a:t>8/28/2018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E355636-43CE-43DE-9790-ADF2BDD2877B}"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12369C2E-B144-4EC5-B596-E5C608EEBB96}" type="datetimeFigureOut">
              <a:rPr lang="en-US" smtClean="0"/>
              <a:pPr/>
              <a:t>8/28/2018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E355636-43CE-43DE-9790-ADF2BDD2877B}"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12369C2E-B144-4EC5-B596-E5C608EEBB96}" type="datetimeFigureOut">
              <a:rPr lang="en-US" smtClean="0"/>
              <a:pPr/>
              <a:t>8/28/2018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E355636-43CE-43DE-9790-ADF2BDD2877B}" type="slidenum">
              <a:rPr lang="en-GB" smtClean="0"/>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12369C2E-B144-4EC5-B596-E5C608EEBB96}" type="datetimeFigureOut">
              <a:rPr lang="en-US" smtClean="0"/>
              <a:pPr/>
              <a:t>8/28/2018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E355636-43CE-43DE-9790-ADF2BDD2877B}"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2369C2E-B144-4EC5-B596-E5C608EEBB96}" type="datetimeFigureOut">
              <a:rPr lang="en-US" smtClean="0"/>
              <a:pPr/>
              <a:t>8/28/2018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E355636-43CE-43DE-9790-ADF2BDD2877B}"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12369C2E-B144-4EC5-B596-E5C608EEBB96}" type="datetimeFigureOut">
              <a:rPr lang="en-US" smtClean="0"/>
              <a:pPr/>
              <a:t>8/28/2018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E355636-43CE-43DE-9790-ADF2BDD2877B}"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12369C2E-B144-4EC5-B596-E5C608EEBB96}" type="datetimeFigureOut">
              <a:rPr lang="en-US" smtClean="0"/>
              <a:pPr/>
              <a:t>8/28/2018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E355636-43CE-43DE-9790-ADF2BDD2877B}"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12369C2E-B144-4EC5-B596-E5C608EEBB96}" type="datetimeFigureOut">
              <a:rPr lang="en-US" smtClean="0"/>
              <a:pPr/>
              <a:t>8/28/2018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E355636-43CE-43DE-9790-ADF2BDD2877B}"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369C2E-B144-4EC5-B596-E5C608EEBB96}" type="datetimeFigureOut">
              <a:rPr lang="en-US" smtClean="0"/>
              <a:pPr/>
              <a:t>8/28/2018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E355636-43CE-43DE-9790-ADF2BDD2877B}"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369C2E-B144-4EC5-B596-E5C608EEBB96}" type="datetimeFigureOut">
              <a:rPr lang="en-US" smtClean="0"/>
              <a:pPr/>
              <a:t>8/28/2018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E355636-43CE-43DE-9790-ADF2BDD2877B}"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369C2E-B144-4EC5-B596-E5C608EEBB96}" type="datetimeFigureOut">
              <a:rPr lang="en-US" smtClean="0"/>
              <a:pPr/>
              <a:t>8/28/2018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E355636-43CE-43DE-9790-ADF2BDD2877B}"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369C2E-B144-4EC5-B596-E5C608EEBB96}" type="datetimeFigureOut">
              <a:rPr lang="en-US" smtClean="0"/>
              <a:pPr/>
              <a:t>8/28/2018</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55636-43CE-43DE-9790-ADF2BDD2877B}" type="slidenum">
              <a:rPr lang="en-GB" smtClean="0"/>
              <a:pPr/>
              <a:t>‹#›</a:t>
            </a:fld>
            <a:endParaRPr lang="en-GB"/>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www.google.lk/url?sa=i&amp;rct=j&amp;q=&amp;esrc=s&amp;frm=1&amp;source=images&amp;cd=&amp;cad=rja&amp;docid=kUVb5TBqge96JM&amp;tbnid=ctSiIHamNr2R7M:&amp;ved=0CAUQjRw&amp;url=http://thephilanews.com/high-blood-pressure-diabetes-are-global-health-threats-31913.htm&amp;ei=vNOaUoqAKMbYrQel6YDIDg&amp;bvm=bv.57155469,d.bmk&amp;psig=AFQjCNHpxZtNFRSWPRjtjtm3gfcKgBsOMg&amp;ust=1385964689543524"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8" Type="http://schemas.openxmlformats.org/officeDocument/2006/relationships/image" Target="../media/image32.jpeg"/><Relationship Id="rId3" Type="http://schemas.openxmlformats.org/officeDocument/2006/relationships/image" Target="../media/image27.jpeg"/><Relationship Id="rId7" Type="http://schemas.openxmlformats.org/officeDocument/2006/relationships/image" Target="../media/image31.jpeg"/><Relationship Id="rId2" Type="http://schemas.openxmlformats.org/officeDocument/2006/relationships/hyperlink" Target="http://www.mybergen.com/sites/default/files/article_images/child%20asian.jpg" TargetMode="External"/><Relationship Id="rId1" Type="http://schemas.openxmlformats.org/officeDocument/2006/relationships/slideLayout" Target="../slideLayouts/slideLayout7.xml"/><Relationship Id="rId6" Type="http://schemas.openxmlformats.org/officeDocument/2006/relationships/image" Target="../media/image30.jpeg"/><Relationship Id="rId11" Type="http://schemas.openxmlformats.org/officeDocument/2006/relationships/image" Target="../media/image35.jpeg"/><Relationship Id="rId5" Type="http://schemas.openxmlformats.org/officeDocument/2006/relationships/image" Target="../media/image29.jpeg"/><Relationship Id="rId10" Type="http://schemas.openxmlformats.org/officeDocument/2006/relationships/image" Target="../media/image34.jpeg"/><Relationship Id="rId4" Type="http://schemas.openxmlformats.org/officeDocument/2006/relationships/image" Target="../media/image28.jpeg"/><Relationship Id="rId9" Type="http://schemas.openxmlformats.org/officeDocument/2006/relationships/image" Target="../media/image33.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295400"/>
            <a:ext cx="7772400" cy="2286000"/>
          </a:xfrm>
          <a:ln w="38100">
            <a:solidFill>
              <a:schemeClr val="tx1"/>
            </a:solidFill>
          </a:ln>
        </p:spPr>
        <p:txBody>
          <a:bodyPr>
            <a:normAutofit/>
          </a:bodyPr>
          <a:lstStyle/>
          <a:p>
            <a:r>
              <a:rPr lang="en-US" sz="5400" b="1" dirty="0" smtClean="0">
                <a:solidFill>
                  <a:srgbClr val="FFFF00"/>
                </a:solidFill>
              </a:rPr>
              <a:t>Constipation in Children: A Global Health Problem</a:t>
            </a:r>
            <a:endParaRPr lang="en-GB" sz="5400" b="1" dirty="0">
              <a:solidFill>
                <a:srgbClr val="FFFF00"/>
              </a:solidFill>
            </a:endParaRPr>
          </a:p>
        </p:txBody>
      </p:sp>
      <p:sp>
        <p:nvSpPr>
          <p:cNvPr id="3" name="Subtitle 2"/>
          <p:cNvSpPr>
            <a:spLocks noGrp="1"/>
          </p:cNvSpPr>
          <p:nvPr>
            <p:ph type="subTitle" idx="1"/>
          </p:nvPr>
        </p:nvSpPr>
        <p:spPr>
          <a:xfrm>
            <a:off x="2133600" y="4800600"/>
            <a:ext cx="6858000" cy="1905000"/>
          </a:xfrm>
          <a:ln w="12700">
            <a:solidFill>
              <a:schemeClr val="tx1"/>
            </a:solidFill>
          </a:ln>
        </p:spPr>
        <p:txBody>
          <a:bodyPr>
            <a:normAutofit fontScale="92500" lnSpcReduction="20000"/>
          </a:bodyPr>
          <a:lstStyle/>
          <a:p>
            <a:pPr algn="l"/>
            <a:r>
              <a:rPr lang="en-US" b="1" dirty="0" smtClean="0">
                <a:solidFill>
                  <a:schemeClr val="tx1"/>
                </a:solidFill>
              </a:rPr>
              <a:t>Shaman </a:t>
            </a:r>
            <a:r>
              <a:rPr lang="en-US" b="1" dirty="0" err="1" smtClean="0">
                <a:solidFill>
                  <a:schemeClr val="tx1"/>
                </a:solidFill>
              </a:rPr>
              <a:t>Rajindrajith</a:t>
            </a:r>
            <a:r>
              <a:rPr lang="en-US" b="1" dirty="0" smtClean="0">
                <a:solidFill>
                  <a:schemeClr val="tx1"/>
                </a:solidFill>
              </a:rPr>
              <a:t> (MD, PhD, FRCPCH)</a:t>
            </a:r>
          </a:p>
          <a:p>
            <a:pPr algn="l"/>
            <a:r>
              <a:rPr lang="en-US" b="1" dirty="0" smtClean="0">
                <a:solidFill>
                  <a:schemeClr val="tx1"/>
                </a:solidFill>
              </a:rPr>
              <a:t>Professor of </a:t>
            </a:r>
            <a:r>
              <a:rPr lang="en-US" b="1" dirty="0" err="1" smtClean="0">
                <a:solidFill>
                  <a:schemeClr val="tx1"/>
                </a:solidFill>
              </a:rPr>
              <a:t>Paediatrics</a:t>
            </a:r>
            <a:endParaRPr lang="en-US" b="1" dirty="0" smtClean="0">
              <a:solidFill>
                <a:schemeClr val="tx1"/>
              </a:solidFill>
            </a:endParaRPr>
          </a:p>
          <a:p>
            <a:pPr algn="l"/>
            <a:r>
              <a:rPr lang="en-US" b="1" dirty="0" smtClean="0">
                <a:solidFill>
                  <a:schemeClr val="tx1"/>
                </a:solidFill>
              </a:rPr>
              <a:t>University of </a:t>
            </a:r>
            <a:r>
              <a:rPr lang="en-US" b="1" dirty="0" err="1" smtClean="0">
                <a:solidFill>
                  <a:schemeClr val="tx1"/>
                </a:solidFill>
              </a:rPr>
              <a:t>Kelaniya</a:t>
            </a:r>
            <a:endParaRPr lang="en-US" b="1" dirty="0" smtClean="0">
              <a:solidFill>
                <a:schemeClr val="tx1"/>
              </a:solidFill>
            </a:endParaRPr>
          </a:p>
          <a:p>
            <a:pPr algn="l"/>
            <a:r>
              <a:rPr lang="en-US" b="1" dirty="0" smtClean="0">
                <a:solidFill>
                  <a:schemeClr val="tx1"/>
                </a:solidFill>
              </a:rPr>
              <a:t>Sri Lanka</a:t>
            </a:r>
            <a:endParaRPr lang="en-GB" b="1" dirty="0">
              <a:solidFill>
                <a:schemeClr val="tx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p:cNvGrpSpPr/>
          <p:nvPr/>
        </p:nvGrpSpPr>
        <p:grpSpPr>
          <a:xfrm>
            <a:off x="249635" y="228600"/>
            <a:ext cx="8611252" cy="6400800"/>
            <a:chOff x="249635" y="228600"/>
            <a:chExt cx="8611252" cy="6400800"/>
          </a:xfrm>
        </p:grpSpPr>
        <p:pic>
          <p:nvPicPr>
            <p:cNvPr id="3" name="Picture 3"/>
            <p:cNvPicPr>
              <a:picLocks noChangeAspect="1" noChangeArrowheads="1"/>
            </p:cNvPicPr>
            <p:nvPr/>
          </p:nvPicPr>
          <p:blipFill>
            <a:blip r:embed="rId2"/>
            <a:srcRect/>
            <a:stretch>
              <a:fillRect/>
            </a:stretch>
          </p:blipFill>
          <p:spPr>
            <a:xfrm>
              <a:off x="249635" y="228600"/>
              <a:ext cx="8534400" cy="6400800"/>
            </a:xfrm>
            <a:prstGeom prst="rect">
              <a:avLst/>
            </a:prstGeom>
          </p:spPr>
        </p:pic>
        <p:sp>
          <p:nvSpPr>
            <p:cNvPr id="4" name="Freeform 14"/>
            <p:cNvSpPr>
              <a:spLocks/>
            </p:cNvSpPr>
            <p:nvPr/>
          </p:nvSpPr>
          <p:spPr bwMode="auto">
            <a:xfrm>
              <a:off x="6309000" y="1179463"/>
              <a:ext cx="2475035" cy="1230834"/>
            </a:xfrm>
            <a:custGeom>
              <a:avLst/>
              <a:gdLst>
                <a:gd name="T0" fmla="*/ 2043316 w 1012"/>
                <a:gd name="T1" fmla="*/ 249051 h 741"/>
                <a:gd name="T2" fmla="*/ 1963234 w 1012"/>
                <a:gd name="T3" fmla="*/ 189600 h 741"/>
                <a:gd name="T4" fmla="*/ 1851603 w 1012"/>
                <a:gd name="T5" fmla="*/ 155858 h 741"/>
                <a:gd name="T6" fmla="*/ 1693865 w 1012"/>
                <a:gd name="T7" fmla="*/ 138183 h 741"/>
                <a:gd name="T8" fmla="*/ 1519140 w 1012"/>
                <a:gd name="T9" fmla="*/ 157465 h 741"/>
                <a:gd name="T10" fmla="*/ 1419644 w 1012"/>
                <a:gd name="T11" fmla="*/ 118902 h 741"/>
                <a:gd name="T12" fmla="*/ 1305587 w 1012"/>
                <a:gd name="T13" fmla="*/ 43383 h 741"/>
                <a:gd name="T14" fmla="*/ 1116301 w 1012"/>
                <a:gd name="T15" fmla="*/ 1607 h 741"/>
                <a:gd name="T16" fmla="*/ 922162 w 1012"/>
                <a:gd name="T17" fmla="*/ 9641 h 741"/>
                <a:gd name="T18" fmla="*/ 740156 w 1012"/>
                <a:gd name="T19" fmla="*/ 67485 h 741"/>
                <a:gd name="T20" fmla="*/ 647940 w 1012"/>
                <a:gd name="T21" fmla="*/ 139790 h 741"/>
                <a:gd name="T22" fmla="*/ 567857 w 1012"/>
                <a:gd name="T23" fmla="*/ 170319 h 741"/>
                <a:gd name="T24" fmla="*/ 412546 w 1012"/>
                <a:gd name="T25" fmla="*/ 189600 h 741"/>
                <a:gd name="T26" fmla="*/ 308196 w 1012"/>
                <a:gd name="T27" fmla="*/ 261905 h 741"/>
                <a:gd name="T28" fmla="*/ 293636 w 1012"/>
                <a:gd name="T29" fmla="*/ 342244 h 741"/>
                <a:gd name="T30" fmla="*/ 201420 w 1012"/>
                <a:gd name="T31" fmla="*/ 347065 h 741"/>
                <a:gd name="T32" fmla="*/ 109203 w 1012"/>
                <a:gd name="T33" fmla="*/ 380807 h 741"/>
                <a:gd name="T34" fmla="*/ 58242 w 1012"/>
                <a:gd name="T35" fmla="*/ 417763 h 741"/>
                <a:gd name="T36" fmla="*/ 16987 w 1012"/>
                <a:gd name="T37" fmla="*/ 475607 h 741"/>
                <a:gd name="T38" fmla="*/ 21841 w 1012"/>
                <a:gd name="T39" fmla="*/ 525418 h 741"/>
                <a:gd name="T40" fmla="*/ 16987 w 1012"/>
                <a:gd name="T41" fmla="*/ 591296 h 741"/>
                <a:gd name="T42" fmla="*/ 2427 w 1012"/>
                <a:gd name="T43" fmla="*/ 653960 h 741"/>
                <a:gd name="T44" fmla="*/ 24267 w 1012"/>
                <a:gd name="T45" fmla="*/ 718231 h 741"/>
                <a:gd name="T46" fmla="*/ 14560 w 1012"/>
                <a:gd name="T47" fmla="*/ 787323 h 741"/>
                <a:gd name="T48" fmla="*/ 0 w 1012"/>
                <a:gd name="T49" fmla="*/ 848381 h 741"/>
                <a:gd name="T50" fmla="*/ 29121 w 1012"/>
                <a:gd name="T51" fmla="*/ 927113 h 741"/>
                <a:gd name="T52" fmla="*/ 101923 w 1012"/>
                <a:gd name="T53" fmla="*/ 983350 h 741"/>
                <a:gd name="T54" fmla="*/ 252381 w 1012"/>
                <a:gd name="T55" fmla="*/ 1020306 h 741"/>
                <a:gd name="T56" fmla="*/ 368865 w 1012"/>
                <a:gd name="T57" fmla="*/ 997811 h 741"/>
                <a:gd name="T58" fmla="*/ 434387 w 1012"/>
                <a:gd name="T59" fmla="*/ 1049228 h 741"/>
                <a:gd name="T60" fmla="*/ 519323 w 1012"/>
                <a:gd name="T61" fmla="*/ 1082971 h 741"/>
                <a:gd name="T62" fmla="*/ 640660 w 1012"/>
                <a:gd name="T63" fmla="*/ 1105466 h 741"/>
                <a:gd name="T64" fmla="*/ 781411 w 1012"/>
                <a:gd name="T65" fmla="*/ 1091005 h 741"/>
                <a:gd name="T66" fmla="*/ 880907 w 1012"/>
                <a:gd name="T67" fmla="*/ 1107072 h 741"/>
                <a:gd name="T68" fmla="*/ 958563 w 1012"/>
                <a:gd name="T69" fmla="*/ 1148849 h 741"/>
                <a:gd name="T70" fmla="*/ 1067766 w 1012"/>
                <a:gd name="T71" fmla="*/ 1171344 h 741"/>
                <a:gd name="T72" fmla="*/ 1172116 w 1012"/>
                <a:gd name="T73" fmla="*/ 1164916 h 741"/>
                <a:gd name="T74" fmla="*/ 1271612 w 1012"/>
                <a:gd name="T75" fmla="*/ 1124747 h 741"/>
                <a:gd name="T76" fmla="*/ 1341988 w 1012"/>
                <a:gd name="T77" fmla="*/ 1164916 h 741"/>
                <a:gd name="T78" fmla="*/ 1448764 w 1012"/>
                <a:gd name="T79" fmla="*/ 1189018 h 741"/>
                <a:gd name="T80" fmla="*/ 1582235 w 1012"/>
                <a:gd name="T81" fmla="*/ 1174557 h 741"/>
                <a:gd name="T82" fmla="*/ 1679305 w 1012"/>
                <a:gd name="T83" fmla="*/ 1123140 h 741"/>
                <a:gd name="T84" fmla="*/ 1759387 w 1012"/>
                <a:gd name="T85" fmla="*/ 1102252 h 741"/>
                <a:gd name="T86" fmla="*/ 1888005 w 1012"/>
                <a:gd name="T87" fmla="*/ 1107072 h 741"/>
                <a:gd name="T88" fmla="*/ 1994781 w 1012"/>
                <a:gd name="T89" fmla="*/ 1071723 h 741"/>
                <a:gd name="T90" fmla="*/ 2065157 w 1012"/>
                <a:gd name="T91" fmla="*/ 1017093 h 741"/>
                <a:gd name="T92" fmla="*/ 2106411 w 1012"/>
                <a:gd name="T93" fmla="*/ 991384 h 741"/>
                <a:gd name="T94" fmla="*/ 2225322 w 1012"/>
                <a:gd name="T95" fmla="*/ 983350 h 741"/>
                <a:gd name="T96" fmla="*/ 2332098 w 1012"/>
                <a:gd name="T97" fmla="*/ 930326 h 741"/>
                <a:gd name="T98" fmla="*/ 2390340 w 1012"/>
                <a:gd name="T99" fmla="*/ 848381 h 741"/>
                <a:gd name="T100" fmla="*/ 2395193 w 1012"/>
                <a:gd name="T101" fmla="*/ 755187 h 741"/>
                <a:gd name="T102" fmla="*/ 2419461 w 1012"/>
                <a:gd name="T103" fmla="*/ 666814 h 741"/>
                <a:gd name="T104" fmla="*/ 2453435 w 1012"/>
                <a:gd name="T105" fmla="*/ 580048 h 741"/>
                <a:gd name="T106" fmla="*/ 2438875 w 1012"/>
                <a:gd name="T107" fmla="*/ 483641 h 741"/>
                <a:gd name="T108" fmla="*/ 2361219 w 1012"/>
                <a:gd name="T109" fmla="*/ 406516 h 741"/>
                <a:gd name="T110" fmla="*/ 2249589 w 1012"/>
                <a:gd name="T111" fmla="*/ 347065 h 741"/>
                <a:gd name="T112" fmla="*/ 2099131 w 1012"/>
                <a:gd name="T113" fmla="*/ 316536 h 741"/>
                <a:gd name="T114" fmla="*/ 2062730 w 1012"/>
                <a:gd name="T115" fmla="*/ 281187 h 74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012"/>
                <a:gd name="T175" fmla="*/ 0 h 741"/>
                <a:gd name="T176" fmla="*/ 1012 w 1012"/>
                <a:gd name="T177" fmla="*/ 741 h 74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012" h="741">
                  <a:moveTo>
                    <a:pt x="850" y="175"/>
                  </a:moveTo>
                  <a:lnTo>
                    <a:pt x="842" y="155"/>
                  </a:lnTo>
                  <a:lnTo>
                    <a:pt x="829" y="134"/>
                  </a:lnTo>
                  <a:lnTo>
                    <a:pt x="809" y="118"/>
                  </a:lnTo>
                  <a:lnTo>
                    <a:pt x="784" y="104"/>
                  </a:lnTo>
                  <a:lnTo>
                    <a:pt x="763" y="97"/>
                  </a:lnTo>
                  <a:lnTo>
                    <a:pt x="737" y="89"/>
                  </a:lnTo>
                  <a:lnTo>
                    <a:pt x="698" y="86"/>
                  </a:lnTo>
                  <a:lnTo>
                    <a:pt x="661" y="89"/>
                  </a:lnTo>
                  <a:lnTo>
                    <a:pt x="626" y="98"/>
                  </a:lnTo>
                  <a:lnTo>
                    <a:pt x="600" y="108"/>
                  </a:lnTo>
                  <a:lnTo>
                    <a:pt x="585" y="74"/>
                  </a:lnTo>
                  <a:lnTo>
                    <a:pt x="565" y="48"/>
                  </a:lnTo>
                  <a:lnTo>
                    <a:pt x="538" y="27"/>
                  </a:lnTo>
                  <a:lnTo>
                    <a:pt x="503" y="12"/>
                  </a:lnTo>
                  <a:lnTo>
                    <a:pt x="460" y="1"/>
                  </a:lnTo>
                  <a:lnTo>
                    <a:pt x="418" y="0"/>
                  </a:lnTo>
                  <a:lnTo>
                    <a:pt x="380" y="6"/>
                  </a:lnTo>
                  <a:lnTo>
                    <a:pt x="337" y="19"/>
                  </a:lnTo>
                  <a:lnTo>
                    <a:pt x="305" y="42"/>
                  </a:lnTo>
                  <a:lnTo>
                    <a:pt x="282" y="65"/>
                  </a:lnTo>
                  <a:lnTo>
                    <a:pt x="267" y="87"/>
                  </a:lnTo>
                  <a:lnTo>
                    <a:pt x="264" y="115"/>
                  </a:lnTo>
                  <a:lnTo>
                    <a:pt x="234" y="106"/>
                  </a:lnTo>
                  <a:lnTo>
                    <a:pt x="199" y="109"/>
                  </a:lnTo>
                  <a:lnTo>
                    <a:pt x="170" y="118"/>
                  </a:lnTo>
                  <a:lnTo>
                    <a:pt x="145" y="137"/>
                  </a:lnTo>
                  <a:lnTo>
                    <a:pt x="127" y="163"/>
                  </a:lnTo>
                  <a:lnTo>
                    <a:pt x="120" y="192"/>
                  </a:lnTo>
                  <a:lnTo>
                    <a:pt x="121" y="213"/>
                  </a:lnTo>
                  <a:lnTo>
                    <a:pt x="104" y="211"/>
                  </a:lnTo>
                  <a:lnTo>
                    <a:pt x="83" y="216"/>
                  </a:lnTo>
                  <a:lnTo>
                    <a:pt x="62" y="226"/>
                  </a:lnTo>
                  <a:lnTo>
                    <a:pt x="45" y="237"/>
                  </a:lnTo>
                  <a:lnTo>
                    <a:pt x="34" y="247"/>
                  </a:lnTo>
                  <a:lnTo>
                    <a:pt x="24" y="260"/>
                  </a:lnTo>
                  <a:lnTo>
                    <a:pt x="13" y="276"/>
                  </a:lnTo>
                  <a:lnTo>
                    <a:pt x="7" y="296"/>
                  </a:lnTo>
                  <a:lnTo>
                    <a:pt x="6" y="311"/>
                  </a:lnTo>
                  <a:lnTo>
                    <a:pt x="9" y="327"/>
                  </a:lnTo>
                  <a:lnTo>
                    <a:pt x="16" y="347"/>
                  </a:lnTo>
                  <a:lnTo>
                    <a:pt x="7" y="368"/>
                  </a:lnTo>
                  <a:lnTo>
                    <a:pt x="3" y="386"/>
                  </a:lnTo>
                  <a:lnTo>
                    <a:pt x="1" y="407"/>
                  </a:lnTo>
                  <a:lnTo>
                    <a:pt x="6" y="432"/>
                  </a:lnTo>
                  <a:lnTo>
                    <a:pt x="10" y="447"/>
                  </a:lnTo>
                  <a:lnTo>
                    <a:pt x="21" y="465"/>
                  </a:lnTo>
                  <a:lnTo>
                    <a:pt x="6" y="490"/>
                  </a:lnTo>
                  <a:lnTo>
                    <a:pt x="1" y="506"/>
                  </a:lnTo>
                  <a:lnTo>
                    <a:pt x="0" y="528"/>
                  </a:lnTo>
                  <a:lnTo>
                    <a:pt x="3" y="551"/>
                  </a:lnTo>
                  <a:lnTo>
                    <a:pt x="12" y="577"/>
                  </a:lnTo>
                  <a:lnTo>
                    <a:pt x="24" y="595"/>
                  </a:lnTo>
                  <a:lnTo>
                    <a:pt x="42" y="612"/>
                  </a:lnTo>
                  <a:lnTo>
                    <a:pt x="72" y="629"/>
                  </a:lnTo>
                  <a:lnTo>
                    <a:pt x="104" y="635"/>
                  </a:lnTo>
                  <a:lnTo>
                    <a:pt x="133" y="630"/>
                  </a:lnTo>
                  <a:lnTo>
                    <a:pt x="152" y="621"/>
                  </a:lnTo>
                  <a:lnTo>
                    <a:pt x="165" y="639"/>
                  </a:lnTo>
                  <a:lnTo>
                    <a:pt x="179" y="653"/>
                  </a:lnTo>
                  <a:lnTo>
                    <a:pt x="191" y="662"/>
                  </a:lnTo>
                  <a:lnTo>
                    <a:pt x="214" y="674"/>
                  </a:lnTo>
                  <a:lnTo>
                    <a:pt x="234" y="682"/>
                  </a:lnTo>
                  <a:lnTo>
                    <a:pt x="264" y="688"/>
                  </a:lnTo>
                  <a:lnTo>
                    <a:pt x="293" y="687"/>
                  </a:lnTo>
                  <a:lnTo>
                    <a:pt x="322" y="679"/>
                  </a:lnTo>
                  <a:lnTo>
                    <a:pt x="348" y="665"/>
                  </a:lnTo>
                  <a:lnTo>
                    <a:pt x="363" y="689"/>
                  </a:lnTo>
                  <a:lnTo>
                    <a:pt x="377" y="703"/>
                  </a:lnTo>
                  <a:lnTo>
                    <a:pt x="395" y="715"/>
                  </a:lnTo>
                  <a:lnTo>
                    <a:pt x="416" y="725"/>
                  </a:lnTo>
                  <a:lnTo>
                    <a:pt x="440" y="729"/>
                  </a:lnTo>
                  <a:lnTo>
                    <a:pt x="462" y="729"/>
                  </a:lnTo>
                  <a:lnTo>
                    <a:pt x="483" y="725"/>
                  </a:lnTo>
                  <a:lnTo>
                    <a:pt x="509" y="712"/>
                  </a:lnTo>
                  <a:lnTo>
                    <a:pt x="524" y="700"/>
                  </a:lnTo>
                  <a:lnTo>
                    <a:pt x="538" y="715"/>
                  </a:lnTo>
                  <a:lnTo>
                    <a:pt x="553" y="725"/>
                  </a:lnTo>
                  <a:lnTo>
                    <a:pt x="571" y="733"/>
                  </a:lnTo>
                  <a:lnTo>
                    <a:pt x="597" y="740"/>
                  </a:lnTo>
                  <a:lnTo>
                    <a:pt x="624" y="738"/>
                  </a:lnTo>
                  <a:lnTo>
                    <a:pt x="652" y="731"/>
                  </a:lnTo>
                  <a:lnTo>
                    <a:pt x="672" y="719"/>
                  </a:lnTo>
                  <a:lnTo>
                    <a:pt x="692" y="699"/>
                  </a:lnTo>
                  <a:lnTo>
                    <a:pt x="704" y="679"/>
                  </a:lnTo>
                  <a:lnTo>
                    <a:pt x="725" y="686"/>
                  </a:lnTo>
                  <a:lnTo>
                    <a:pt x="749" y="691"/>
                  </a:lnTo>
                  <a:lnTo>
                    <a:pt x="778" y="689"/>
                  </a:lnTo>
                  <a:lnTo>
                    <a:pt x="803" y="680"/>
                  </a:lnTo>
                  <a:lnTo>
                    <a:pt x="822" y="667"/>
                  </a:lnTo>
                  <a:lnTo>
                    <a:pt x="838" y="653"/>
                  </a:lnTo>
                  <a:lnTo>
                    <a:pt x="851" y="633"/>
                  </a:lnTo>
                  <a:lnTo>
                    <a:pt x="854" y="612"/>
                  </a:lnTo>
                  <a:lnTo>
                    <a:pt x="868" y="617"/>
                  </a:lnTo>
                  <a:lnTo>
                    <a:pt x="891" y="618"/>
                  </a:lnTo>
                  <a:lnTo>
                    <a:pt x="917" y="612"/>
                  </a:lnTo>
                  <a:lnTo>
                    <a:pt x="943" y="598"/>
                  </a:lnTo>
                  <a:lnTo>
                    <a:pt x="961" y="579"/>
                  </a:lnTo>
                  <a:lnTo>
                    <a:pt x="976" y="554"/>
                  </a:lnTo>
                  <a:lnTo>
                    <a:pt x="985" y="528"/>
                  </a:lnTo>
                  <a:lnTo>
                    <a:pt x="988" y="494"/>
                  </a:lnTo>
                  <a:lnTo>
                    <a:pt x="987" y="470"/>
                  </a:lnTo>
                  <a:lnTo>
                    <a:pt x="979" y="435"/>
                  </a:lnTo>
                  <a:lnTo>
                    <a:pt x="997" y="415"/>
                  </a:lnTo>
                  <a:lnTo>
                    <a:pt x="1006" y="389"/>
                  </a:lnTo>
                  <a:lnTo>
                    <a:pt x="1011" y="361"/>
                  </a:lnTo>
                  <a:lnTo>
                    <a:pt x="1011" y="332"/>
                  </a:lnTo>
                  <a:lnTo>
                    <a:pt x="1005" y="301"/>
                  </a:lnTo>
                  <a:lnTo>
                    <a:pt x="993" y="278"/>
                  </a:lnTo>
                  <a:lnTo>
                    <a:pt x="973" y="253"/>
                  </a:lnTo>
                  <a:lnTo>
                    <a:pt x="952" y="234"/>
                  </a:lnTo>
                  <a:lnTo>
                    <a:pt x="927" y="216"/>
                  </a:lnTo>
                  <a:lnTo>
                    <a:pt x="895" y="204"/>
                  </a:lnTo>
                  <a:lnTo>
                    <a:pt x="865" y="197"/>
                  </a:lnTo>
                  <a:lnTo>
                    <a:pt x="851" y="194"/>
                  </a:lnTo>
                  <a:lnTo>
                    <a:pt x="850" y="175"/>
                  </a:lnTo>
                </a:path>
              </a:pathLst>
            </a:custGeom>
            <a:solidFill>
              <a:schemeClr val="bg2"/>
            </a:solidFill>
            <a:ln w="12700" cap="rnd" cmpd="sng">
              <a:solidFill>
                <a:srgbClr val="000000"/>
              </a:solidFill>
              <a:prstDash val="solid"/>
              <a:round/>
              <a:headEnd type="none" w="med" len="med"/>
              <a:tailEnd type="none" w="med" len="med"/>
            </a:ln>
          </p:spPr>
          <p:txBody>
            <a:bodyPr/>
            <a:lstStyle/>
            <a:p>
              <a:endParaRPr lang="en-US" dirty="0">
                <a:solidFill>
                  <a:srgbClr val="FF0000"/>
                </a:solidFill>
              </a:endParaRPr>
            </a:p>
          </p:txBody>
        </p:sp>
        <p:grpSp>
          <p:nvGrpSpPr>
            <p:cNvPr id="5" name="Group 15"/>
            <p:cNvGrpSpPr>
              <a:grpSpLocks/>
            </p:cNvGrpSpPr>
            <p:nvPr/>
          </p:nvGrpSpPr>
          <p:grpSpPr bwMode="auto">
            <a:xfrm rot="7596420">
              <a:off x="4396972" y="2490464"/>
              <a:ext cx="653345" cy="161925"/>
              <a:chOff x="2477" y="2080"/>
              <a:chExt cx="452" cy="99"/>
            </a:xfrm>
            <a:solidFill>
              <a:schemeClr val="bg2"/>
            </a:solidFill>
          </p:grpSpPr>
          <p:sp>
            <p:nvSpPr>
              <p:cNvPr id="6" name="Oval 16"/>
              <p:cNvSpPr>
                <a:spLocks noChangeArrowheads="1"/>
              </p:cNvSpPr>
              <p:nvPr/>
            </p:nvSpPr>
            <p:spPr bwMode="auto">
              <a:xfrm rot="1500000">
                <a:off x="2477" y="2080"/>
                <a:ext cx="142" cy="99"/>
              </a:xfrm>
              <a:prstGeom prst="ellipse">
                <a:avLst/>
              </a:prstGeom>
              <a:grpFill/>
              <a:ln w="12700">
                <a:solidFill>
                  <a:srgbClr val="000000"/>
                </a:solidFill>
                <a:round/>
                <a:headEnd/>
                <a:tailEnd/>
              </a:ln>
            </p:spPr>
            <p:txBody>
              <a:bodyPr wrap="none" anchor="ctr"/>
              <a:lstStyle/>
              <a:p>
                <a:endParaRPr lang="nl-NL">
                  <a:solidFill>
                    <a:srgbClr val="FFFFFF"/>
                  </a:solidFill>
                </a:endParaRPr>
              </a:p>
            </p:txBody>
          </p:sp>
          <p:sp>
            <p:nvSpPr>
              <p:cNvPr id="7" name="Oval 17"/>
              <p:cNvSpPr>
                <a:spLocks noChangeArrowheads="1"/>
              </p:cNvSpPr>
              <p:nvPr/>
            </p:nvSpPr>
            <p:spPr bwMode="auto">
              <a:xfrm rot="1500000">
                <a:off x="2672" y="2097"/>
                <a:ext cx="108" cy="63"/>
              </a:xfrm>
              <a:prstGeom prst="ellipse">
                <a:avLst/>
              </a:prstGeom>
              <a:grpFill/>
              <a:ln w="12700">
                <a:solidFill>
                  <a:srgbClr val="000000"/>
                </a:solidFill>
                <a:round/>
                <a:headEnd/>
                <a:tailEnd/>
              </a:ln>
            </p:spPr>
            <p:txBody>
              <a:bodyPr wrap="none" anchor="ctr"/>
              <a:lstStyle/>
              <a:p>
                <a:endParaRPr lang="nl-NL">
                  <a:solidFill>
                    <a:srgbClr val="FFFFFF"/>
                  </a:solidFill>
                </a:endParaRPr>
              </a:p>
            </p:txBody>
          </p:sp>
          <p:sp>
            <p:nvSpPr>
              <p:cNvPr id="8" name="Oval 18"/>
              <p:cNvSpPr>
                <a:spLocks noChangeArrowheads="1"/>
              </p:cNvSpPr>
              <p:nvPr/>
            </p:nvSpPr>
            <p:spPr bwMode="auto">
              <a:xfrm rot="1500000">
                <a:off x="2890" y="2104"/>
                <a:ext cx="39" cy="31"/>
              </a:xfrm>
              <a:prstGeom prst="ellipse">
                <a:avLst/>
              </a:prstGeom>
              <a:grpFill/>
              <a:ln w="12700">
                <a:solidFill>
                  <a:srgbClr val="000000"/>
                </a:solidFill>
                <a:round/>
                <a:headEnd/>
                <a:tailEnd/>
              </a:ln>
            </p:spPr>
            <p:txBody>
              <a:bodyPr wrap="none" anchor="ctr"/>
              <a:lstStyle/>
              <a:p>
                <a:endParaRPr lang="nl-NL">
                  <a:solidFill>
                    <a:srgbClr val="FFFFFF"/>
                  </a:solidFill>
                </a:endParaRPr>
              </a:p>
            </p:txBody>
          </p:sp>
        </p:grpSp>
        <p:sp>
          <p:nvSpPr>
            <p:cNvPr id="9" name="Freeform 14"/>
            <p:cNvSpPr>
              <a:spLocks/>
            </p:cNvSpPr>
            <p:nvPr/>
          </p:nvSpPr>
          <p:spPr bwMode="auto">
            <a:xfrm>
              <a:off x="3573824" y="1224614"/>
              <a:ext cx="2182988" cy="972509"/>
            </a:xfrm>
            <a:custGeom>
              <a:avLst/>
              <a:gdLst>
                <a:gd name="T0" fmla="*/ 2043316 w 1012"/>
                <a:gd name="T1" fmla="*/ 249051 h 741"/>
                <a:gd name="T2" fmla="*/ 1963234 w 1012"/>
                <a:gd name="T3" fmla="*/ 189600 h 741"/>
                <a:gd name="T4" fmla="*/ 1851603 w 1012"/>
                <a:gd name="T5" fmla="*/ 155858 h 741"/>
                <a:gd name="T6" fmla="*/ 1693865 w 1012"/>
                <a:gd name="T7" fmla="*/ 138183 h 741"/>
                <a:gd name="T8" fmla="*/ 1519140 w 1012"/>
                <a:gd name="T9" fmla="*/ 157465 h 741"/>
                <a:gd name="T10" fmla="*/ 1419644 w 1012"/>
                <a:gd name="T11" fmla="*/ 118902 h 741"/>
                <a:gd name="T12" fmla="*/ 1305587 w 1012"/>
                <a:gd name="T13" fmla="*/ 43383 h 741"/>
                <a:gd name="T14" fmla="*/ 1116301 w 1012"/>
                <a:gd name="T15" fmla="*/ 1607 h 741"/>
                <a:gd name="T16" fmla="*/ 922162 w 1012"/>
                <a:gd name="T17" fmla="*/ 9641 h 741"/>
                <a:gd name="T18" fmla="*/ 740156 w 1012"/>
                <a:gd name="T19" fmla="*/ 67485 h 741"/>
                <a:gd name="T20" fmla="*/ 647940 w 1012"/>
                <a:gd name="T21" fmla="*/ 139790 h 741"/>
                <a:gd name="T22" fmla="*/ 567857 w 1012"/>
                <a:gd name="T23" fmla="*/ 170319 h 741"/>
                <a:gd name="T24" fmla="*/ 412546 w 1012"/>
                <a:gd name="T25" fmla="*/ 189600 h 741"/>
                <a:gd name="T26" fmla="*/ 308196 w 1012"/>
                <a:gd name="T27" fmla="*/ 261905 h 741"/>
                <a:gd name="T28" fmla="*/ 293636 w 1012"/>
                <a:gd name="T29" fmla="*/ 342244 h 741"/>
                <a:gd name="T30" fmla="*/ 201420 w 1012"/>
                <a:gd name="T31" fmla="*/ 347065 h 741"/>
                <a:gd name="T32" fmla="*/ 109203 w 1012"/>
                <a:gd name="T33" fmla="*/ 380807 h 741"/>
                <a:gd name="T34" fmla="*/ 58242 w 1012"/>
                <a:gd name="T35" fmla="*/ 417763 h 741"/>
                <a:gd name="T36" fmla="*/ 16987 w 1012"/>
                <a:gd name="T37" fmla="*/ 475607 h 741"/>
                <a:gd name="T38" fmla="*/ 21841 w 1012"/>
                <a:gd name="T39" fmla="*/ 525418 h 741"/>
                <a:gd name="T40" fmla="*/ 16987 w 1012"/>
                <a:gd name="T41" fmla="*/ 591296 h 741"/>
                <a:gd name="T42" fmla="*/ 2427 w 1012"/>
                <a:gd name="T43" fmla="*/ 653960 h 741"/>
                <a:gd name="T44" fmla="*/ 24267 w 1012"/>
                <a:gd name="T45" fmla="*/ 718231 h 741"/>
                <a:gd name="T46" fmla="*/ 14560 w 1012"/>
                <a:gd name="T47" fmla="*/ 787323 h 741"/>
                <a:gd name="T48" fmla="*/ 0 w 1012"/>
                <a:gd name="T49" fmla="*/ 848381 h 741"/>
                <a:gd name="T50" fmla="*/ 29121 w 1012"/>
                <a:gd name="T51" fmla="*/ 927113 h 741"/>
                <a:gd name="T52" fmla="*/ 101923 w 1012"/>
                <a:gd name="T53" fmla="*/ 983350 h 741"/>
                <a:gd name="T54" fmla="*/ 252381 w 1012"/>
                <a:gd name="T55" fmla="*/ 1020306 h 741"/>
                <a:gd name="T56" fmla="*/ 368865 w 1012"/>
                <a:gd name="T57" fmla="*/ 997811 h 741"/>
                <a:gd name="T58" fmla="*/ 434387 w 1012"/>
                <a:gd name="T59" fmla="*/ 1049228 h 741"/>
                <a:gd name="T60" fmla="*/ 519323 w 1012"/>
                <a:gd name="T61" fmla="*/ 1082971 h 741"/>
                <a:gd name="T62" fmla="*/ 640660 w 1012"/>
                <a:gd name="T63" fmla="*/ 1105466 h 741"/>
                <a:gd name="T64" fmla="*/ 781411 w 1012"/>
                <a:gd name="T65" fmla="*/ 1091005 h 741"/>
                <a:gd name="T66" fmla="*/ 880907 w 1012"/>
                <a:gd name="T67" fmla="*/ 1107072 h 741"/>
                <a:gd name="T68" fmla="*/ 958563 w 1012"/>
                <a:gd name="T69" fmla="*/ 1148849 h 741"/>
                <a:gd name="T70" fmla="*/ 1067766 w 1012"/>
                <a:gd name="T71" fmla="*/ 1171344 h 741"/>
                <a:gd name="T72" fmla="*/ 1172116 w 1012"/>
                <a:gd name="T73" fmla="*/ 1164916 h 741"/>
                <a:gd name="T74" fmla="*/ 1271612 w 1012"/>
                <a:gd name="T75" fmla="*/ 1124747 h 741"/>
                <a:gd name="T76" fmla="*/ 1341988 w 1012"/>
                <a:gd name="T77" fmla="*/ 1164916 h 741"/>
                <a:gd name="T78" fmla="*/ 1448764 w 1012"/>
                <a:gd name="T79" fmla="*/ 1189018 h 741"/>
                <a:gd name="T80" fmla="*/ 1582235 w 1012"/>
                <a:gd name="T81" fmla="*/ 1174557 h 741"/>
                <a:gd name="T82" fmla="*/ 1679305 w 1012"/>
                <a:gd name="T83" fmla="*/ 1123140 h 741"/>
                <a:gd name="T84" fmla="*/ 1759387 w 1012"/>
                <a:gd name="T85" fmla="*/ 1102252 h 741"/>
                <a:gd name="T86" fmla="*/ 1888005 w 1012"/>
                <a:gd name="T87" fmla="*/ 1107072 h 741"/>
                <a:gd name="T88" fmla="*/ 1994781 w 1012"/>
                <a:gd name="T89" fmla="*/ 1071723 h 741"/>
                <a:gd name="T90" fmla="*/ 2065157 w 1012"/>
                <a:gd name="T91" fmla="*/ 1017093 h 741"/>
                <a:gd name="T92" fmla="*/ 2106411 w 1012"/>
                <a:gd name="T93" fmla="*/ 991384 h 741"/>
                <a:gd name="T94" fmla="*/ 2225322 w 1012"/>
                <a:gd name="T95" fmla="*/ 983350 h 741"/>
                <a:gd name="T96" fmla="*/ 2332098 w 1012"/>
                <a:gd name="T97" fmla="*/ 930326 h 741"/>
                <a:gd name="T98" fmla="*/ 2390340 w 1012"/>
                <a:gd name="T99" fmla="*/ 848381 h 741"/>
                <a:gd name="T100" fmla="*/ 2395193 w 1012"/>
                <a:gd name="T101" fmla="*/ 755187 h 741"/>
                <a:gd name="T102" fmla="*/ 2419461 w 1012"/>
                <a:gd name="T103" fmla="*/ 666814 h 741"/>
                <a:gd name="T104" fmla="*/ 2453435 w 1012"/>
                <a:gd name="T105" fmla="*/ 580048 h 741"/>
                <a:gd name="T106" fmla="*/ 2438875 w 1012"/>
                <a:gd name="T107" fmla="*/ 483641 h 741"/>
                <a:gd name="T108" fmla="*/ 2361219 w 1012"/>
                <a:gd name="T109" fmla="*/ 406516 h 741"/>
                <a:gd name="T110" fmla="*/ 2249589 w 1012"/>
                <a:gd name="T111" fmla="*/ 347065 h 741"/>
                <a:gd name="T112" fmla="*/ 2099131 w 1012"/>
                <a:gd name="T113" fmla="*/ 316536 h 741"/>
                <a:gd name="T114" fmla="*/ 2062730 w 1012"/>
                <a:gd name="T115" fmla="*/ 281187 h 74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012"/>
                <a:gd name="T175" fmla="*/ 0 h 741"/>
                <a:gd name="T176" fmla="*/ 1012 w 1012"/>
                <a:gd name="T177" fmla="*/ 741 h 74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012" h="741">
                  <a:moveTo>
                    <a:pt x="850" y="175"/>
                  </a:moveTo>
                  <a:lnTo>
                    <a:pt x="842" y="155"/>
                  </a:lnTo>
                  <a:lnTo>
                    <a:pt x="829" y="134"/>
                  </a:lnTo>
                  <a:lnTo>
                    <a:pt x="809" y="118"/>
                  </a:lnTo>
                  <a:lnTo>
                    <a:pt x="784" y="104"/>
                  </a:lnTo>
                  <a:lnTo>
                    <a:pt x="763" y="97"/>
                  </a:lnTo>
                  <a:lnTo>
                    <a:pt x="737" y="89"/>
                  </a:lnTo>
                  <a:lnTo>
                    <a:pt x="698" y="86"/>
                  </a:lnTo>
                  <a:lnTo>
                    <a:pt x="661" y="89"/>
                  </a:lnTo>
                  <a:lnTo>
                    <a:pt x="626" y="98"/>
                  </a:lnTo>
                  <a:lnTo>
                    <a:pt x="600" y="108"/>
                  </a:lnTo>
                  <a:lnTo>
                    <a:pt x="585" y="74"/>
                  </a:lnTo>
                  <a:lnTo>
                    <a:pt x="565" y="48"/>
                  </a:lnTo>
                  <a:lnTo>
                    <a:pt x="538" y="27"/>
                  </a:lnTo>
                  <a:lnTo>
                    <a:pt x="503" y="12"/>
                  </a:lnTo>
                  <a:lnTo>
                    <a:pt x="460" y="1"/>
                  </a:lnTo>
                  <a:lnTo>
                    <a:pt x="418" y="0"/>
                  </a:lnTo>
                  <a:lnTo>
                    <a:pt x="380" y="6"/>
                  </a:lnTo>
                  <a:lnTo>
                    <a:pt x="337" y="19"/>
                  </a:lnTo>
                  <a:lnTo>
                    <a:pt x="305" y="42"/>
                  </a:lnTo>
                  <a:lnTo>
                    <a:pt x="282" y="65"/>
                  </a:lnTo>
                  <a:lnTo>
                    <a:pt x="267" y="87"/>
                  </a:lnTo>
                  <a:lnTo>
                    <a:pt x="264" y="115"/>
                  </a:lnTo>
                  <a:lnTo>
                    <a:pt x="234" y="106"/>
                  </a:lnTo>
                  <a:lnTo>
                    <a:pt x="199" y="109"/>
                  </a:lnTo>
                  <a:lnTo>
                    <a:pt x="170" y="118"/>
                  </a:lnTo>
                  <a:lnTo>
                    <a:pt x="145" y="137"/>
                  </a:lnTo>
                  <a:lnTo>
                    <a:pt x="127" y="163"/>
                  </a:lnTo>
                  <a:lnTo>
                    <a:pt x="120" y="192"/>
                  </a:lnTo>
                  <a:lnTo>
                    <a:pt x="121" y="213"/>
                  </a:lnTo>
                  <a:lnTo>
                    <a:pt x="104" y="211"/>
                  </a:lnTo>
                  <a:lnTo>
                    <a:pt x="83" y="216"/>
                  </a:lnTo>
                  <a:lnTo>
                    <a:pt x="62" y="226"/>
                  </a:lnTo>
                  <a:lnTo>
                    <a:pt x="45" y="237"/>
                  </a:lnTo>
                  <a:lnTo>
                    <a:pt x="34" y="247"/>
                  </a:lnTo>
                  <a:lnTo>
                    <a:pt x="24" y="260"/>
                  </a:lnTo>
                  <a:lnTo>
                    <a:pt x="13" y="276"/>
                  </a:lnTo>
                  <a:lnTo>
                    <a:pt x="7" y="296"/>
                  </a:lnTo>
                  <a:lnTo>
                    <a:pt x="6" y="311"/>
                  </a:lnTo>
                  <a:lnTo>
                    <a:pt x="9" y="327"/>
                  </a:lnTo>
                  <a:lnTo>
                    <a:pt x="16" y="347"/>
                  </a:lnTo>
                  <a:lnTo>
                    <a:pt x="7" y="368"/>
                  </a:lnTo>
                  <a:lnTo>
                    <a:pt x="3" y="386"/>
                  </a:lnTo>
                  <a:lnTo>
                    <a:pt x="1" y="407"/>
                  </a:lnTo>
                  <a:lnTo>
                    <a:pt x="6" y="432"/>
                  </a:lnTo>
                  <a:lnTo>
                    <a:pt x="10" y="447"/>
                  </a:lnTo>
                  <a:lnTo>
                    <a:pt x="21" y="465"/>
                  </a:lnTo>
                  <a:lnTo>
                    <a:pt x="6" y="490"/>
                  </a:lnTo>
                  <a:lnTo>
                    <a:pt x="1" y="506"/>
                  </a:lnTo>
                  <a:lnTo>
                    <a:pt x="0" y="528"/>
                  </a:lnTo>
                  <a:lnTo>
                    <a:pt x="3" y="551"/>
                  </a:lnTo>
                  <a:lnTo>
                    <a:pt x="12" y="577"/>
                  </a:lnTo>
                  <a:lnTo>
                    <a:pt x="24" y="595"/>
                  </a:lnTo>
                  <a:lnTo>
                    <a:pt x="42" y="612"/>
                  </a:lnTo>
                  <a:lnTo>
                    <a:pt x="72" y="629"/>
                  </a:lnTo>
                  <a:lnTo>
                    <a:pt x="104" y="635"/>
                  </a:lnTo>
                  <a:lnTo>
                    <a:pt x="133" y="630"/>
                  </a:lnTo>
                  <a:lnTo>
                    <a:pt x="152" y="621"/>
                  </a:lnTo>
                  <a:lnTo>
                    <a:pt x="165" y="639"/>
                  </a:lnTo>
                  <a:lnTo>
                    <a:pt x="179" y="653"/>
                  </a:lnTo>
                  <a:lnTo>
                    <a:pt x="191" y="662"/>
                  </a:lnTo>
                  <a:lnTo>
                    <a:pt x="214" y="674"/>
                  </a:lnTo>
                  <a:lnTo>
                    <a:pt x="234" y="682"/>
                  </a:lnTo>
                  <a:lnTo>
                    <a:pt x="264" y="688"/>
                  </a:lnTo>
                  <a:lnTo>
                    <a:pt x="293" y="687"/>
                  </a:lnTo>
                  <a:lnTo>
                    <a:pt x="322" y="679"/>
                  </a:lnTo>
                  <a:lnTo>
                    <a:pt x="348" y="665"/>
                  </a:lnTo>
                  <a:lnTo>
                    <a:pt x="363" y="689"/>
                  </a:lnTo>
                  <a:lnTo>
                    <a:pt x="377" y="703"/>
                  </a:lnTo>
                  <a:lnTo>
                    <a:pt x="395" y="715"/>
                  </a:lnTo>
                  <a:lnTo>
                    <a:pt x="416" y="725"/>
                  </a:lnTo>
                  <a:lnTo>
                    <a:pt x="440" y="729"/>
                  </a:lnTo>
                  <a:lnTo>
                    <a:pt x="462" y="729"/>
                  </a:lnTo>
                  <a:lnTo>
                    <a:pt x="483" y="725"/>
                  </a:lnTo>
                  <a:lnTo>
                    <a:pt x="509" y="712"/>
                  </a:lnTo>
                  <a:lnTo>
                    <a:pt x="524" y="700"/>
                  </a:lnTo>
                  <a:lnTo>
                    <a:pt x="538" y="715"/>
                  </a:lnTo>
                  <a:lnTo>
                    <a:pt x="553" y="725"/>
                  </a:lnTo>
                  <a:lnTo>
                    <a:pt x="571" y="733"/>
                  </a:lnTo>
                  <a:lnTo>
                    <a:pt x="597" y="740"/>
                  </a:lnTo>
                  <a:lnTo>
                    <a:pt x="624" y="738"/>
                  </a:lnTo>
                  <a:lnTo>
                    <a:pt x="652" y="731"/>
                  </a:lnTo>
                  <a:lnTo>
                    <a:pt x="672" y="719"/>
                  </a:lnTo>
                  <a:lnTo>
                    <a:pt x="692" y="699"/>
                  </a:lnTo>
                  <a:lnTo>
                    <a:pt x="704" y="679"/>
                  </a:lnTo>
                  <a:lnTo>
                    <a:pt x="725" y="686"/>
                  </a:lnTo>
                  <a:lnTo>
                    <a:pt x="749" y="691"/>
                  </a:lnTo>
                  <a:lnTo>
                    <a:pt x="778" y="689"/>
                  </a:lnTo>
                  <a:lnTo>
                    <a:pt x="803" y="680"/>
                  </a:lnTo>
                  <a:lnTo>
                    <a:pt x="822" y="667"/>
                  </a:lnTo>
                  <a:lnTo>
                    <a:pt x="838" y="653"/>
                  </a:lnTo>
                  <a:lnTo>
                    <a:pt x="851" y="633"/>
                  </a:lnTo>
                  <a:lnTo>
                    <a:pt x="854" y="612"/>
                  </a:lnTo>
                  <a:lnTo>
                    <a:pt x="868" y="617"/>
                  </a:lnTo>
                  <a:lnTo>
                    <a:pt x="891" y="618"/>
                  </a:lnTo>
                  <a:lnTo>
                    <a:pt x="917" y="612"/>
                  </a:lnTo>
                  <a:lnTo>
                    <a:pt x="943" y="598"/>
                  </a:lnTo>
                  <a:lnTo>
                    <a:pt x="961" y="579"/>
                  </a:lnTo>
                  <a:lnTo>
                    <a:pt x="976" y="554"/>
                  </a:lnTo>
                  <a:lnTo>
                    <a:pt x="985" y="528"/>
                  </a:lnTo>
                  <a:lnTo>
                    <a:pt x="988" y="494"/>
                  </a:lnTo>
                  <a:lnTo>
                    <a:pt x="987" y="470"/>
                  </a:lnTo>
                  <a:lnTo>
                    <a:pt x="979" y="435"/>
                  </a:lnTo>
                  <a:lnTo>
                    <a:pt x="997" y="415"/>
                  </a:lnTo>
                  <a:lnTo>
                    <a:pt x="1006" y="389"/>
                  </a:lnTo>
                  <a:lnTo>
                    <a:pt x="1011" y="361"/>
                  </a:lnTo>
                  <a:lnTo>
                    <a:pt x="1011" y="332"/>
                  </a:lnTo>
                  <a:lnTo>
                    <a:pt x="1005" y="301"/>
                  </a:lnTo>
                  <a:lnTo>
                    <a:pt x="993" y="278"/>
                  </a:lnTo>
                  <a:lnTo>
                    <a:pt x="973" y="253"/>
                  </a:lnTo>
                  <a:lnTo>
                    <a:pt x="952" y="234"/>
                  </a:lnTo>
                  <a:lnTo>
                    <a:pt x="927" y="216"/>
                  </a:lnTo>
                  <a:lnTo>
                    <a:pt x="895" y="204"/>
                  </a:lnTo>
                  <a:lnTo>
                    <a:pt x="865" y="197"/>
                  </a:lnTo>
                  <a:lnTo>
                    <a:pt x="851" y="194"/>
                  </a:lnTo>
                  <a:lnTo>
                    <a:pt x="850" y="175"/>
                  </a:lnTo>
                </a:path>
              </a:pathLst>
            </a:custGeom>
            <a:solidFill>
              <a:schemeClr val="bg2"/>
            </a:solidFill>
            <a:ln w="12700" cap="rnd" cmpd="sng">
              <a:solidFill>
                <a:srgbClr val="000000"/>
              </a:solidFill>
              <a:prstDash val="solid"/>
              <a:round/>
              <a:headEnd type="none" w="med" len="med"/>
              <a:tailEnd type="none" w="med" len="med"/>
            </a:ln>
          </p:spPr>
          <p:txBody>
            <a:bodyPr/>
            <a:lstStyle/>
            <a:p>
              <a:endParaRPr lang="en-US" dirty="0">
                <a:solidFill>
                  <a:srgbClr val="FF0000"/>
                </a:solidFill>
              </a:endParaRPr>
            </a:p>
          </p:txBody>
        </p:sp>
        <p:sp>
          <p:nvSpPr>
            <p:cNvPr id="10" name="Freeform 14"/>
            <p:cNvSpPr>
              <a:spLocks/>
            </p:cNvSpPr>
            <p:nvPr/>
          </p:nvSpPr>
          <p:spPr bwMode="auto">
            <a:xfrm>
              <a:off x="292765" y="276426"/>
              <a:ext cx="2182988" cy="972509"/>
            </a:xfrm>
            <a:custGeom>
              <a:avLst/>
              <a:gdLst>
                <a:gd name="T0" fmla="*/ 2043316 w 1012"/>
                <a:gd name="T1" fmla="*/ 249051 h 741"/>
                <a:gd name="T2" fmla="*/ 1963234 w 1012"/>
                <a:gd name="T3" fmla="*/ 189600 h 741"/>
                <a:gd name="T4" fmla="*/ 1851603 w 1012"/>
                <a:gd name="T5" fmla="*/ 155858 h 741"/>
                <a:gd name="T6" fmla="*/ 1693865 w 1012"/>
                <a:gd name="T7" fmla="*/ 138183 h 741"/>
                <a:gd name="T8" fmla="*/ 1519140 w 1012"/>
                <a:gd name="T9" fmla="*/ 157465 h 741"/>
                <a:gd name="T10" fmla="*/ 1419644 w 1012"/>
                <a:gd name="T11" fmla="*/ 118902 h 741"/>
                <a:gd name="T12" fmla="*/ 1305587 w 1012"/>
                <a:gd name="T13" fmla="*/ 43383 h 741"/>
                <a:gd name="T14" fmla="*/ 1116301 w 1012"/>
                <a:gd name="T15" fmla="*/ 1607 h 741"/>
                <a:gd name="T16" fmla="*/ 922162 w 1012"/>
                <a:gd name="T17" fmla="*/ 9641 h 741"/>
                <a:gd name="T18" fmla="*/ 740156 w 1012"/>
                <a:gd name="T19" fmla="*/ 67485 h 741"/>
                <a:gd name="T20" fmla="*/ 647940 w 1012"/>
                <a:gd name="T21" fmla="*/ 139790 h 741"/>
                <a:gd name="T22" fmla="*/ 567857 w 1012"/>
                <a:gd name="T23" fmla="*/ 170319 h 741"/>
                <a:gd name="T24" fmla="*/ 412546 w 1012"/>
                <a:gd name="T25" fmla="*/ 189600 h 741"/>
                <a:gd name="T26" fmla="*/ 308196 w 1012"/>
                <a:gd name="T27" fmla="*/ 261905 h 741"/>
                <a:gd name="T28" fmla="*/ 293636 w 1012"/>
                <a:gd name="T29" fmla="*/ 342244 h 741"/>
                <a:gd name="T30" fmla="*/ 201420 w 1012"/>
                <a:gd name="T31" fmla="*/ 347065 h 741"/>
                <a:gd name="T32" fmla="*/ 109203 w 1012"/>
                <a:gd name="T33" fmla="*/ 380807 h 741"/>
                <a:gd name="T34" fmla="*/ 58242 w 1012"/>
                <a:gd name="T35" fmla="*/ 417763 h 741"/>
                <a:gd name="T36" fmla="*/ 16987 w 1012"/>
                <a:gd name="T37" fmla="*/ 475607 h 741"/>
                <a:gd name="T38" fmla="*/ 21841 w 1012"/>
                <a:gd name="T39" fmla="*/ 525418 h 741"/>
                <a:gd name="T40" fmla="*/ 16987 w 1012"/>
                <a:gd name="T41" fmla="*/ 591296 h 741"/>
                <a:gd name="T42" fmla="*/ 2427 w 1012"/>
                <a:gd name="T43" fmla="*/ 653960 h 741"/>
                <a:gd name="T44" fmla="*/ 24267 w 1012"/>
                <a:gd name="T45" fmla="*/ 718231 h 741"/>
                <a:gd name="T46" fmla="*/ 14560 w 1012"/>
                <a:gd name="T47" fmla="*/ 787323 h 741"/>
                <a:gd name="T48" fmla="*/ 0 w 1012"/>
                <a:gd name="T49" fmla="*/ 848381 h 741"/>
                <a:gd name="T50" fmla="*/ 29121 w 1012"/>
                <a:gd name="T51" fmla="*/ 927113 h 741"/>
                <a:gd name="T52" fmla="*/ 101923 w 1012"/>
                <a:gd name="T53" fmla="*/ 983350 h 741"/>
                <a:gd name="T54" fmla="*/ 252381 w 1012"/>
                <a:gd name="T55" fmla="*/ 1020306 h 741"/>
                <a:gd name="T56" fmla="*/ 368865 w 1012"/>
                <a:gd name="T57" fmla="*/ 997811 h 741"/>
                <a:gd name="T58" fmla="*/ 434387 w 1012"/>
                <a:gd name="T59" fmla="*/ 1049228 h 741"/>
                <a:gd name="T60" fmla="*/ 519323 w 1012"/>
                <a:gd name="T61" fmla="*/ 1082971 h 741"/>
                <a:gd name="T62" fmla="*/ 640660 w 1012"/>
                <a:gd name="T63" fmla="*/ 1105466 h 741"/>
                <a:gd name="T64" fmla="*/ 781411 w 1012"/>
                <a:gd name="T65" fmla="*/ 1091005 h 741"/>
                <a:gd name="T66" fmla="*/ 880907 w 1012"/>
                <a:gd name="T67" fmla="*/ 1107072 h 741"/>
                <a:gd name="T68" fmla="*/ 958563 w 1012"/>
                <a:gd name="T69" fmla="*/ 1148849 h 741"/>
                <a:gd name="T70" fmla="*/ 1067766 w 1012"/>
                <a:gd name="T71" fmla="*/ 1171344 h 741"/>
                <a:gd name="T72" fmla="*/ 1172116 w 1012"/>
                <a:gd name="T73" fmla="*/ 1164916 h 741"/>
                <a:gd name="T74" fmla="*/ 1271612 w 1012"/>
                <a:gd name="T75" fmla="*/ 1124747 h 741"/>
                <a:gd name="T76" fmla="*/ 1341988 w 1012"/>
                <a:gd name="T77" fmla="*/ 1164916 h 741"/>
                <a:gd name="T78" fmla="*/ 1448764 w 1012"/>
                <a:gd name="T79" fmla="*/ 1189018 h 741"/>
                <a:gd name="T80" fmla="*/ 1582235 w 1012"/>
                <a:gd name="T81" fmla="*/ 1174557 h 741"/>
                <a:gd name="T82" fmla="*/ 1679305 w 1012"/>
                <a:gd name="T83" fmla="*/ 1123140 h 741"/>
                <a:gd name="T84" fmla="*/ 1759387 w 1012"/>
                <a:gd name="T85" fmla="*/ 1102252 h 741"/>
                <a:gd name="T86" fmla="*/ 1888005 w 1012"/>
                <a:gd name="T87" fmla="*/ 1107072 h 741"/>
                <a:gd name="T88" fmla="*/ 1994781 w 1012"/>
                <a:gd name="T89" fmla="*/ 1071723 h 741"/>
                <a:gd name="T90" fmla="*/ 2065157 w 1012"/>
                <a:gd name="T91" fmla="*/ 1017093 h 741"/>
                <a:gd name="T92" fmla="*/ 2106411 w 1012"/>
                <a:gd name="T93" fmla="*/ 991384 h 741"/>
                <a:gd name="T94" fmla="*/ 2225322 w 1012"/>
                <a:gd name="T95" fmla="*/ 983350 h 741"/>
                <a:gd name="T96" fmla="*/ 2332098 w 1012"/>
                <a:gd name="T97" fmla="*/ 930326 h 741"/>
                <a:gd name="T98" fmla="*/ 2390340 w 1012"/>
                <a:gd name="T99" fmla="*/ 848381 h 741"/>
                <a:gd name="T100" fmla="*/ 2395193 w 1012"/>
                <a:gd name="T101" fmla="*/ 755187 h 741"/>
                <a:gd name="T102" fmla="*/ 2419461 w 1012"/>
                <a:gd name="T103" fmla="*/ 666814 h 741"/>
                <a:gd name="T104" fmla="*/ 2453435 w 1012"/>
                <a:gd name="T105" fmla="*/ 580048 h 741"/>
                <a:gd name="T106" fmla="*/ 2438875 w 1012"/>
                <a:gd name="T107" fmla="*/ 483641 h 741"/>
                <a:gd name="T108" fmla="*/ 2361219 w 1012"/>
                <a:gd name="T109" fmla="*/ 406516 h 741"/>
                <a:gd name="T110" fmla="*/ 2249589 w 1012"/>
                <a:gd name="T111" fmla="*/ 347065 h 741"/>
                <a:gd name="T112" fmla="*/ 2099131 w 1012"/>
                <a:gd name="T113" fmla="*/ 316536 h 741"/>
                <a:gd name="T114" fmla="*/ 2062730 w 1012"/>
                <a:gd name="T115" fmla="*/ 281187 h 74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012"/>
                <a:gd name="T175" fmla="*/ 0 h 741"/>
                <a:gd name="T176" fmla="*/ 1012 w 1012"/>
                <a:gd name="T177" fmla="*/ 741 h 74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012" h="741">
                  <a:moveTo>
                    <a:pt x="850" y="175"/>
                  </a:moveTo>
                  <a:lnTo>
                    <a:pt x="842" y="155"/>
                  </a:lnTo>
                  <a:lnTo>
                    <a:pt x="829" y="134"/>
                  </a:lnTo>
                  <a:lnTo>
                    <a:pt x="809" y="118"/>
                  </a:lnTo>
                  <a:lnTo>
                    <a:pt x="784" y="104"/>
                  </a:lnTo>
                  <a:lnTo>
                    <a:pt x="763" y="97"/>
                  </a:lnTo>
                  <a:lnTo>
                    <a:pt x="737" y="89"/>
                  </a:lnTo>
                  <a:lnTo>
                    <a:pt x="698" y="86"/>
                  </a:lnTo>
                  <a:lnTo>
                    <a:pt x="661" y="89"/>
                  </a:lnTo>
                  <a:lnTo>
                    <a:pt x="626" y="98"/>
                  </a:lnTo>
                  <a:lnTo>
                    <a:pt x="600" y="108"/>
                  </a:lnTo>
                  <a:lnTo>
                    <a:pt x="585" y="74"/>
                  </a:lnTo>
                  <a:lnTo>
                    <a:pt x="565" y="48"/>
                  </a:lnTo>
                  <a:lnTo>
                    <a:pt x="538" y="27"/>
                  </a:lnTo>
                  <a:lnTo>
                    <a:pt x="503" y="12"/>
                  </a:lnTo>
                  <a:lnTo>
                    <a:pt x="460" y="1"/>
                  </a:lnTo>
                  <a:lnTo>
                    <a:pt x="418" y="0"/>
                  </a:lnTo>
                  <a:lnTo>
                    <a:pt x="380" y="6"/>
                  </a:lnTo>
                  <a:lnTo>
                    <a:pt x="337" y="19"/>
                  </a:lnTo>
                  <a:lnTo>
                    <a:pt x="305" y="42"/>
                  </a:lnTo>
                  <a:lnTo>
                    <a:pt x="282" y="65"/>
                  </a:lnTo>
                  <a:lnTo>
                    <a:pt x="267" y="87"/>
                  </a:lnTo>
                  <a:lnTo>
                    <a:pt x="264" y="115"/>
                  </a:lnTo>
                  <a:lnTo>
                    <a:pt x="234" y="106"/>
                  </a:lnTo>
                  <a:lnTo>
                    <a:pt x="199" y="109"/>
                  </a:lnTo>
                  <a:lnTo>
                    <a:pt x="170" y="118"/>
                  </a:lnTo>
                  <a:lnTo>
                    <a:pt x="145" y="137"/>
                  </a:lnTo>
                  <a:lnTo>
                    <a:pt x="127" y="163"/>
                  </a:lnTo>
                  <a:lnTo>
                    <a:pt x="120" y="192"/>
                  </a:lnTo>
                  <a:lnTo>
                    <a:pt x="121" y="213"/>
                  </a:lnTo>
                  <a:lnTo>
                    <a:pt x="104" y="211"/>
                  </a:lnTo>
                  <a:lnTo>
                    <a:pt x="83" y="216"/>
                  </a:lnTo>
                  <a:lnTo>
                    <a:pt x="62" y="226"/>
                  </a:lnTo>
                  <a:lnTo>
                    <a:pt x="45" y="237"/>
                  </a:lnTo>
                  <a:lnTo>
                    <a:pt x="34" y="247"/>
                  </a:lnTo>
                  <a:lnTo>
                    <a:pt x="24" y="260"/>
                  </a:lnTo>
                  <a:lnTo>
                    <a:pt x="13" y="276"/>
                  </a:lnTo>
                  <a:lnTo>
                    <a:pt x="7" y="296"/>
                  </a:lnTo>
                  <a:lnTo>
                    <a:pt x="6" y="311"/>
                  </a:lnTo>
                  <a:lnTo>
                    <a:pt x="9" y="327"/>
                  </a:lnTo>
                  <a:lnTo>
                    <a:pt x="16" y="347"/>
                  </a:lnTo>
                  <a:lnTo>
                    <a:pt x="7" y="368"/>
                  </a:lnTo>
                  <a:lnTo>
                    <a:pt x="3" y="386"/>
                  </a:lnTo>
                  <a:lnTo>
                    <a:pt x="1" y="407"/>
                  </a:lnTo>
                  <a:lnTo>
                    <a:pt x="6" y="432"/>
                  </a:lnTo>
                  <a:lnTo>
                    <a:pt x="10" y="447"/>
                  </a:lnTo>
                  <a:lnTo>
                    <a:pt x="21" y="465"/>
                  </a:lnTo>
                  <a:lnTo>
                    <a:pt x="6" y="490"/>
                  </a:lnTo>
                  <a:lnTo>
                    <a:pt x="1" y="506"/>
                  </a:lnTo>
                  <a:lnTo>
                    <a:pt x="0" y="528"/>
                  </a:lnTo>
                  <a:lnTo>
                    <a:pt x="3" y="551"/>
                  </a:lnTo>
                  <a:lnTo>
                    <a:pt x="12" y="577"/>
                  </a:lnTo>
                  <a:lnTo>
                    <a:pt x="24" y="595"/>
                  </a:lnTo>
                  <a:lnTo>
                    <a:pt x="42" y="612"/>
                  </a:lnTo>
                  <a:lnTo>
                    <a:pt x="72" y="629"/>
                  </a:lnTo>
                  <a:lnTo>
                    <a:pt x="104" y="635"/>
                  </a:lnTo>
                  <a:lnTo>
                    <a:pt x="133" y="630"/>
                  </a:lnTo>
                  <a:lnTo>
                    <a:pt x="152" y="621"/>
                  </a:lnTo>
                  <a:lnTo>
                    <a:pt x="165" y="639"/>
                  </a:lnTo>
                  <a:lnTo>
                    <a:pt x="179" y="653"/>
                  </a:lnTo>
                  <a:lnTo>
                    <a:pt x="191" y="662"/>
                  </a:lnTo>
                  <a:lnTo>
                    <a:pt x="214" y="674"/>
                  </a:lnTo>
                  <a:lnTo>
                    <a:pt x="234" y="682"/>
                  </a:lnTo>
                  <a:lnTo>
                    <a:pt x="264" y="688"/>
                  </a:lnTo>
                  <a:lnTo>
                    <a:pt x="293" y="687"/>
                  </a:lnTo>
                  <a:lnTo>
                    <a:pt x="322" y="679"/>
                  </a:lnTo>
                  <a:lnTo>
                    <a:pt x="348" y="665"/>
                  </a:lnTo>
                  <a:lnTo>
                    <a:pt x="363" y="689"/>
                  </a:lnTo>
                  <a:lnTo>
                    <a:pt x="377" y="703"/>
                  </a:lnTo>
                  <a:lnTo>
                    <a:pt x="395" y="715"/>
                  </a:lnTo>
                  <a:lnTo>
                    <a:pt x="416" y="725"/>
                  </a:lnTo>
                  <a:lnTo>
                    <a:pt x="440" y="729"/>
                  </a:lnTo>
                  <a:lnTo>
                    <a:pt x="462" y="729"/>
                  </a:lnTo>
                  <a:lnTo>
                    <a:pt x="483" y="725"/>
                  </a:lnTo>
                  <a:lnTo>
                    <a:pt x="509" y="712"/>
                  </a:lnTo>
                  <a:lnTo>
                    <a:pt x="524" y="700"/>
                  </a:lnTo>
                  <a:lnTo>
                    <a:pt x="538" y="715"/>
                  </a:lnTo>
                  <a:lnTo>
                    <a:pt x="553" y="725"/>
                  </a:lnTo>
                  <a:lnTo>
                    <a:pt x="571" y="733"/>
                  </a:lnTo>
                  <a:lnTo>
                    <a:pt x="597" y="740"/>
                  </a:lnTo>
                  <a:lnTo>
                    <a:pt x="624" y="738"/>
                  </a:lnTo>
                  <a:lnTo>
                    <a:pt x="652" y="731"/>
                  </a:lnTo>
                  <a:lnTo>
                    <a:pt x="672" y="719"/>
                  </a:lnTo>
                  <a:lnTo>
                    <a:pt x="692" y="699"/>
                  </a:lnTo>
                  <a:lnTo>
                    <a:pt x="704" y="679"/>
                  </a:lnTo>
                  <a:lnTo>
                    <a:pt x="725" y="686"/>
                  </a:lnTo>
                  <a:lnTo>
                    <a:pt x="749" y="691"/>
                  </a:lnTo>
                  <a:lnTo>
                    <a:pt x="778" y="689"/>
                  </a:lnTo>
                  <a:lnTo>
                    <a:pt x="803" y="680"/>
                  </a:lnTo>
                  <a:lnTo>
                    <a:pt x="822" y="667"/>
                  </a:lnTo>
                  <a:lnTo>
                    <a:pt x="838" y="653"/>
                  </a:lnTo>
                  <a:lnTo>
                    <a:pt x="851" y="633"/>
                  </a:lnTo>
                  <a:lnTo>
                    <a:pt x="854" y="612"/>
                  </a:lnTo>
                  <a:lnTo>
                    <a:pt x="868" y="617"/>
                  </a:lnTo>
                  <a:lnTo>
                    <a:pt x="891" y="618"/>
                  </a:lnTo>
                  <a:lnTo>
                    <a:pt x="917" y="612"/>
                  </a:lnTo>
                  <a:lnTo>
                    <a:pt x="943" y="598"/>
                  </a:lnTo>
                  <a:lnTo>
                    <a:pt x="961" y="579"/>
                  </a:lnTo>
                  <a:lnTo>
                    <a:pt x="976" y="554"/>
                  </a:lnTo>
                  <a:lnTo>
                    <a:pt x="985" y="528"/>
                  </a:lnTo>
                  <a:lnTo>
                    <a:pt x="988" y="494"/>
                  </a:lnTo>
                  <a:lnTo>
                    <a:pt x="987" y="470"/>
                  </a:lnTo>
                  <a:lnTo>
                    <a:pt x="979" y="435"/>
                  </a:lnTo>
                  <a:lnTo>
                    <a:pt x="997" y="415"/>
                  </a:lnTo>
                  <a:lnTo>
                    <a:pt x="1006" y="389"/>
                  </a:lnTo>
                  <a:lnTo>
                    <a:pt x="1011" y="361"/>
                  </a:lnTo>
                  <a:lnTo>
                    <a:pt x="1011" y="332"/>
                  </a:lnTo>
                  <a:lnTo>
                    <a:pt x="1005" y="301"/>
                  </a:lnTo>
                  <a:lnTo>
                    <a:pt x="993" y="278"/>
                  </a:lnTo>
                  <a:lnTo>
                    <a:pt x="973" y="253"/>
                  </a:lnTo>
                  <a:lnTo>
                    <a:pt x="952" y="234"/>
                  </a:lnTo>
                  <a:lnTo>
                    <a:pt x="927" y="216"/>
                  </a:lnTo>
                  <a:lnTo>
                    <a:pt x="895" y="204"/>
                  </a:lnTo>
                  <a:lnTo>
                    <a:pt x="865" y="197"/>
                  </a:lnTo>
                  <a:lnTo>
                    <a:pt x="851" y="194"/>
                  </a:lnTo>
                  <a:lnTo>
                    <a:pt x="850" y="175"/>
                  </a:lnTo>
                </a:path>
              </a:pathLst>
            </a:custGeom>
            <a:solidFill>
              <a:schemeClr val="bg2"/>
            </a:solidFill>
            <a:ln w="12700" cap="rnd" cmpd="sng">
              <a:solidFill>
                <a:srgbClr val="000000"/>
              </a:solidFill>
              <a:prstDash val="solid"/>
              <a:round/>
              <a:headEnd type="none" w="med" len="med"/>
              <a:tailEnd type="none" w="med" len="med"/>
            </a:ln>
          </p:spPr>
          <p:txBody>
            <a:bodyPr/>
            <a:lstStyle/>
            <a:p>
              <a:endParaRPr lang="en-US" b="1" dirty="0">
                <a:solidFill>
                  <a:srgbClr val="FF0000"/>
                </a:solidFill>
              </a:endParaRPr>
            </a:p>
          </p:txBody>
        </p:sp>
        <p:grpSp>
          <p:nvGrpSpPr>
            <p:cNvPr id="11" name="Group 15"/>
            <p:cNvGrpSpPr>
              <a:grpSpLocks/>
            </p:cNvGrpSpPr>
            <p:nvPr/>
          </p:nvGrpSpPr>
          <p:grpSpPr bwMode="auto">
            <a:xfrm rot="3960294">
              <a:off x="6252331" y="2460759"/>
              <a:ext cx="653345" cy="161925"/>
              <a:chOff x="2477" y="2080"/>
              <a:chExt cx="452" cy="99"/>
            </a:xfrm>
            <a:solidFill>
              <a:schemeClr val="bg2"/>
            </a:solidFill>
          </p:grpSpPr>
          <p:sp>
            <p:nvSpPr>
              <p:cNvPr id="12" name="Oval 16"/>
              <p:cNvSpPr>
                <a:spLocks noChangeArrowheads="1"/>
              </p:cNvSpPr>
              <p:nvPr/>
            </p:nvSpPr>
            <p:spPr bwMode="auto">
              <a:xfrm rot="1500000">
                <a:off x="2477" y="2080"/>
                <a:ext cx="142" cy="99"/>
              </a:xfrm>
              <a:prstGeom prst="ellipse">
                <a:avLst/>
              </a:prstGeom>
              <a:grpFill/>
              <a:ln w="12700">
                <a:solidFill>
                  <a:srgbClr val="000000"/>
                </a:solidFill>
                <a:round/>
                <a:headEnd/>
                <a:tailEnd/>
              </a:ln>
            </p:spPr>
            <p:txBody>
              <a:bodyPr wrap="none" anchor="ctr"/>
              <a:lstStyle/>
              <a:p>
                <a:endParaRPr lang="nl-NL">
                  <a:solidFill>
                    <a:srgbClr val="FFFFFF"/>
                  </a:solidFill>
                </a:endParaRPr>
              </a:p>
            </p:txBody>
          </p:sp>
          <p:sp>
            <p:nvSpPr>
              <p:cNvPr id="13" name="Oval 17"/>
              <p:cNvSpPr>
                <a:spLocks noChangeArrowheads="1"/>
              </p:cNvSpPr>
              <p:nvPr/>
            </p:nvSpPr>
            <p:spPr bwMode="auto">
              <a:xfrm rot="1500000">
                <a:off x="2672" y="2097"/>
                <a:ext cx="108" cy="63"/>
              </a:xfrm>
              <a:prstGeom prst="ellipse">
                <a:avLst/>
              </a:prstGeom>
              <a:grpFill/>
              <a:ln w="12700">
                <a:solidFill>
                  <a:srgbClr val="000000"/>
                </a:solidFill>
                <a:round/>
                <a:headEnd/>
                <a:tailEnd/>
              </a:ln>
            </p:spPr>
            <p:txBody>
              <a:bodyPr wrap="none" anchor="ctr"/>
              <a:lstStyle/>
              <a:p>
                <a:endParaRPr lang="nl-NL">
                  <a:solidFill>
                    <a:srgbClr val="FFFFFF"/>
                  </a:solidFill>
                </a:endParaRPr>
              </a:p>
            </p:txBody>
          </p:sp>
          <p:sp>
            <p:nvSpPr>
              <p:cNvPr id="14" name="Oval 18"/>
              <p:cNvSpPr>
                <a:spLocks noChangeArrowheads="1"/>
              </p:cNvSpPr>
              <p:nvPr/>
            </p:nvSpPr>
            <p:spPr bwMode="auto">
              <a:xfrm rot="1500000">
                <a:off x="2890" y="2104"/>
                <a:ext cx="39" cy="31"/>
              </a:xfrm>
              <a:prstGeom prst="ellipse">
                <a:avLst/>
              </a:prstGeom>
              <a:grpFill/>
              <a:ln w="12700">
                <a:solidFill>
                  <a:srgbClr val="000000"/>
                </a:solidFill>
                <a:round/>
                <a:headEnd/>
                <a:tailEnd/>
              </a:ln>
            </p:spPr>
            <p:txBody>
              <a:bodyPr wrap="none" anchor="ctr"/>
              <a:lstStyle/>
              <a:p>
                <a:endParaRPr lang="nl-NL">
                  <a:solidFill>
                    <a:srgbClr val="FFFFFF"/>
                  </a:solidFill>
                </a:endParaRPr>
              </a:p>
            </p:txBody>
          </p:sp>
        </p:grpSp>
        <p:grpSp>
          <p:nvGrpSpPr>
            <p:cNvPr id="15" name="Group 15"/>
            <p:cNvGrpSpPr>
              <a:grpSpLocks/>
            </p:cNvGrpSpPr>
            <p:nvPr/>
          </p:nvGrpSpPr>
          <p:grpSpPr bwMode="auto">
            <a:xfrm rot="3960294">
              <a:off x="253014" y="1632220"/>
              <a:ext cx="653345" cy="161925"/>
              <a:chOff x="2477" y="2080"/>
              <a:chExt cx="452" cy="99"/>
            </a:xfrm>
            <a:solidFill>
              <a:schemeClr val="bg2"/>
            </a:solidFill>
          </p:grpSpPr>
          <p:sp>
            <p:nvSpPr>
              <p:cNvPr id="16" name="Oval 16"/>
              <p:cNvSpPr>
                <a:spLocks noChangeArrowheads="1"/>
              </p:cNvSpPr>
              <p:nvPr/>
            </p:nvSpPr>
            <p:spPr bwMode="auto">
              <a:xfrm rot="1500000">
                <a:off x="2477" y="2080"/>
                <a:ext cx="142" cy="99"/>
              </a:xfrm>
              <a:prstGeom prst="ellipse">
                <a:avLst/>
              </a:prstGeom>
              <a:grpFill/>
              <a:ln w="12700">
                <a:solidFill>
                  <a:srgbClr val="000000"/>
                </a:solidFill>
                <a:round/>
                <a:headEnd/>
                <a:tailEnd/>
              </a:ln>
            </p:spPr>
            <p:txBody>
              <a:bodyPr wrap="none" anchor="ctr"/>
              <a:lstStyle/>
              <a:p>
                <a:endParaRPr lang="nl-NL">
                  <a:solidFill>
                    <a:srgbClr val="FFFFFF"/>
                  </a:solidFill>
                </a:endParaRPr>
              </a:p>
            </p:txBody>
          </p:sp>
          <p:sp>
            <p:nvSpPr>
              <p:cNvPr id="17" name="Oval 17"/>
              <p:cNvSpPr>
                <a:spLocks noChangeArrowheads="1"/>
              </p:cNvSpPr>
              <p:nvPr/>
            </p:nvSpPr>
            <p:spPr bwMode="auto">
              <a:xfrm rot="1500000">
                <a:off x="2672" y="2097"/>
                <a:ext cx="108" cy="63"/>
              </a:xfrm>
              <a:prstGeom prst="ellipse">
                <a:avLst/>
              </a:prstGeom>
              <a:grpFill/>
              <a:ln w="12700">
                <a:solidFill>
                  <a:srgbClr val="000000"/>
                </a:solidFill>
                <a:round/>
                <a:headEnd/>
                <a:tailEnd/>
              </a:ln>
            </p:spPr>
            <p:txBody>
              <a:bodyPr wrap="none" anchor="ctr"/>
              <a:lstStyle/>
              <a:p>
                <a:endParaRPr lang="nl-NL">
                  <a:solidFill>
                    <a:srgbClr val="FFFFFF"/>
                  </a:solidFill>
                </a:endParaRPr>
              </a:p>
            </p:txBody>
          </p:sp>
          <p:sp>
            <p:nvSpPr>
              <p:cNvPr id="18" name="Oval 18"/>
              <p:cNvSpPr>
                <a:spLocks noChangeArrowheads="1"/>
              </p:cNvSpPr>
              <p:nvPr/>
            </p:nvSpPr>
            <p:spPr bwMode="auto">
              <a:xfrm rot="1500000">
                <a:off x="2890" y="2104"/>
                <a:ext cx="39" cy="31"/>
              </a:xfrm>
              <a:prstGeom prst="ellipse">
                <a:avLst/>
              </a:prstGeom>
              <a:grpFill/>
              <a:ln w="12700">
                <a:solidFill>
                  <a:srgbClr val="000000"/>
                </a:solidFill>
                <a:round/>
                <a:headEnd/>
                <a:tailEnd/>
              </a:ln>
            </p:spPr>
            <p:txBody>
              <a:bodyPr wrap="none" anchor="ctr"/>
              <a:lstStyle/>
              <a:p>
                <a:endParaRPr lang="nl-NL">
                  <a:solidFill>
                    <a:srgbClr val="FFFFFF"/>
                  </a:solidFill>
                </a:endParaRPr>
              </a:p>
            </p:txBody>
          </p:sp>
        </p:grpSp>
        <p:sp>
          <p:nvSpPr>
            <p:cNvPr id="2" name="TextBox 1"/>
            <p:cNvSpPr txBox="1"/>
            <p:nvPr/>
          </p:nvSpPr>
          <p:spPr>
            <a:xfrm>
              <a:off x="488576" y="497540"/>
              <a:ext cx="1779063" cy="461665"/>
            </a:xfrm>
            <a:prstGeom prst="rect">
              <a:avLst/>
            </a:prstGeom>
            <a:noFill/>
          </p:spPr>
          <p:txBody>
            <a:bodyPr wrap="square" rtlCol="0">
              <a:spAutoFit/>
            </a:bodyPr>
            <a:lstStyle/>
            <a:p>
              <a:r>
                <a:rPr lang="en-US" sz="2400" b="1" dirty="0" smtClean="0">
                  <a:solidFill>
                    <a:srgbClr val="FFFF00"/>
                  </a:solidFill>
                </a:rPr>
                <a:t>Hard Stools</a:t>
              </a:r>
              <a:endParaRPr lang="en-US" sz="2400" b="1" dirty="0">
                <a:solidFill>
                  <a:srgbClr val="FFFF00"/>
                </a:solidFill>
              </a:endParaRPr>
            </a:p>
          </p:txBody>
        </p:sp>
        <p:sp>
          <p:nvSpPr>
            <p:cNvPr id="19" name="TextBox 18"/>
            <p:cNvSpPr txBox="1"/>
            <p:nvPr/>
          </p:nvSpPr>
          <p:spPr>
            <a:xfrm>
              <a:off x="3927260" y="1311499"/>
              <a:ext cx="1544012" cy="830997"/>
            </a:xfrm>
            <a:prstGeom prst="rect">
              <a:avLst/>
            </a:prstGeom>
            <a:noFill/>
          </p:spPr>
          <p:txBody>
            <a:bodyPr wrap="none" rtlCol="0">
              <a:spAutoFit/>
            </a:bodyPr>
            <a:lstStyle/>
            <a:p>
              <a:r>
                <a:rPr lang="en-US" sz="2400" b="1" dirty="0" smtClean="0">
                  <a:solidFill>
                    <a:srgbClr val="FFFF00"/>
                  </a:solidFill>
                </a:rPr>
                <a:t>Infrequent</a:t>
              </a:r>
            </a:p>
            <a:p>
              <a:r>
                <a:rPr lang="en-US" sz="2400" b="1" dirty="0" smtClean="0">
                  <a:solidFill>
                    <a:srgbClr val="FFFF00"/>
                  </a:solidFill>
                </a:rPr>
                <a:t> motions</a:t>
              </a:r>
              <a:endParaRPr lang="en-US" sz="2400" b="1" dirty="0">
                <a:solidFill>
                  <a:srgbClr val="FFFF00"/>
                </a:solidFill>
              </a:endParaRPr>
            </a:p>
          </p:txBody>
        </p:sp>
        <p:sp>
          <p:nvSpPr>
            <p:cNvPr id="21" name="TextBox 20"/>
            <p:cNvSpPr txBox="1"/>
            <p:nvPr/>
          </p:nvSpPr>
          <p:spPr>
            <a:xfrm>
              <a:off x="6502806" y="1553205"/>
              <a:ext cx="2358081" cy="461665"/>
            </a:xfrm>
            <a:prstGeom prst="rect">
              <a:avLst/>
            </a:prstGeom>
            <a:noFill/>
          </p:spPr>
          <p:txBody>
            <a:bodyPr wrap="none" rtlCol="0">
              <a:spAutoFit/>
            </a:bodyPr>
            <a:lstStyle/>
            <a:p>
              <a:r>
                <a:rPr lang="en-US" sz="2400" b="1" dirty="0" smtClean="0">
                  <a:solidFill>
                    <a:srgbClr val="FFFF00"/>
                  </a:solidFill>
                </a:rPr>
                <a:t>Rectal fecal mass</a:t>
              </a:r>
              <a:endParaRPr lang="en-US" sz="2400" b="1" dirty="0">
                <a:solidFill>
                  <a:srgbClr val="FFFF00"/>
                </a:solidFill>
              </a:endParaRPr>
            </a:p>
          </p:txBody>
        </p:sp>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Rome IV criteria</a:t>
            </a:r>
            <a:endParaRPr lang="en-US" b="1" dirty="0"/>
          </a:p>
        </p:txBody>
      </p:sp>
      <p:sp>
        <p:nvSpPr>
          <p:cNvPr id="3" name="Rectangle 2"/>
          <p:cNvSpPr/>
          <p:nvPr/>
        </p:nvSpPr>
        <p:spPr>
          <a:xfrm>
            <a:off x="838200" y="1676400"/>
            <a:ext cx="7010400" cy="4401205"/>
          </a:xfrm>
          <a:prstGeom prst="rect">
            <a:avLst/>
          </a:prstGeom>
        </p:spPr>
        <p:txBody>
          <a:bodyPr wrap="square">
            <a:spAutoFit/>
          </a:bodyPr>
          <a:lstStyle/>
          <a:p>
            <a:pPr>
              <a:buFont typeface="Arial" pitchFamily="34" charset="0"/>
              <a:buChar char="•"/>
            </a:pPr>
            <a:r>
              <a:rPr lang="en-IE" sz="2800" dirty="0" smtClean="0">
                <a:solidFill>
                  <a:schemeClr val="tx2"/>
                </a:solidFill>
              </a:rPr>
              <a:t> Must have two or more of the following:</a:t>
            </a:r>
          </a:p>
          <a:p>
            <a:pPr lvl="1">
              <a:buFont typeface="Arial" pitchFamily="34" charset="0"/>
              <a:buChar char="•"/>
            </a:pPr>
            <a:r>
              <a:rPr lang="en-IE" sz="2400" dirty="0" smtClean="0">
                <a:solidFill>
                  <a:schemeClr val="tx2"/>
                </a:solidFill>
              </a:rPr>
              <a:t> Defecation frequency &lt;2 times per week</a:t>
            </a:r>
          </a:p>
          <a:p>
            <a:pPr lvl="1">
              <a:buFont typeface="Arial" pitchFamily="34" charset="0"/>
              <a:buChar char="•"/>
            </a:pPr>
            <a:r>
              <a:rPr lang="en-IE" sz="2400" dirty="0" smtClean="0">
                <a:solidFill>
                  <a:schemeClr val="tx2"/>
                </a:solidFill>
              </a:rPr>
              <a:t> Faecal incontinence </a:t>
            </a:r>
            <a:r>
              <a:rPr lang="en-IE" sz="2400" u="sng" dirty="0" smtClean="0">
                <a:solidFill>
                  <a:schemeClr val="tx2"/>
                </a:solidFill>
              </a:rPr>
              <a:t>&gt;</a:t>
            </a:r>
            <a:r>
              <a:rPr lang="en-IE" sz="2400" dirty="0" smtClean="0">
                <a:solidFill>
                  <a:schemeClr val="tx2"/>
                </a:solidFill>
              </a:rPr>
              <a:t>  once per week</a:t>
            </a:r>
          </a:p>
          <a:p>
            <a:pPr lvl="1">
              <a:buFont typeface="Arial" pitchFamily="34" charset="0"/>
              <a:buChar char="•"/>
            </a:pPr>
            <a:r>
              <a:rPr lang="en-IE" sz="2400" dirty="0" smtClean="0">
                <a:solidFill>
                  <a:schemeClr val="tx2"/>
                </a:solidFill>
              </a:rPr>
              <a:t> Retentive posturing/stool retention</a:t>
            </a:r>
          </a:p>
          <a:p>
            <a:pPr lvl="1">
              <a:buFont typeface="Arial" pitchFamily="34" charset="0"/>
              <a:buChar char="•"/>
            </a:pPr>
            <a:r>
              <a:rPr lang="en-IE" sz="2400" dirty="0" smtClean="0">
                <a:solidFill>
                  <a:schemeClr val="tx2"/>
                </a:solidFill>
              </a:rPr>
              <a:t> Painful or hard bowel motions</a:t>
            </a:r>
          </a:p>
          <a:p>
            <a:pPr lvl="1">
              <a:buFont typeface="Arial" pitchFamily="34" charset="0"/>
              <a:buChar char="•"/>
            </a:pPr>
            <a:r>
              <a:rPr lang="en-IE" sz="2400" dirty="0" smtClean="0">
                <a:solidFill>
                  <a:schemeClr val="tx2"/>
                </a:solidFill>
              </a:rPr>
              <a:t> Large diameter stools</a:t>
            </a:r>
          </a:p>
          <a:p>
            <a:pPr lvl="1">
              <a:buFont typeface="Arial" pitchFamily="34" charset="0"/>
              <a:buChar char="•"/>
            </a:pPr>
            <a:r>
              <a:rPr lang="en-IE" sz="2400" dirty="0" smtClean="0">
                <a:solidFill>
                  <a:schemeClr val="tx2"/>
                </a:solidFill>
              </a:rPr>
              <a:t> Faecal mass in the rectum</a:t>
            </a:r>
          </a:p>
          <a:p>
            <a:pPr>
              <a:buFont typeface="Arial" pitchFamily="34" charset="0"/>
              <a:buChar char="•"/>
            </a:pPr>
            <a:r>
              <a:rPr lang="en-IE" sz="2800" dirty="0" smtClean="0">
                <a:solidFill>
                  <a:schemeClr val="tx2"/>
                </a:solidFill>
              </a:rPr>
              <a:t> Criteria should be fulfilled at least once per     week for 1 month</a:t>
            </a:r>
          </a:p>
          <a:p>
            <a:pPr>
              <a:buFont typeface="Arial" pitchFamily="34" charset="0"/>
              <a:buChar char="•"/>
            </a:pPr>
            <a:r>
              <a:rPr lang="en-IE" sz="2800" dirty="0" smtClean="0">
                <a:solidFill>
                  <a:schemeClr val="tx2"/>
                </a:solidFill>
              </a:rPr>
              <a:t> No organic diseases</a:t>
            </a:r>
          </a:p>
          <a:p>
            <a:pPr lvl="2"/>
            <a:r>
              <a:rPr lang="en-IE" sz="2400" b="1" dirty="0" smtClean="0">
                <a:solidFill>
                  <a:srgbClr val="FFFF00"/>
                </a:solidFill>
              </a:rPr>
              <a:t>                                       </a:t>
            </a:r>
            <a:r>
              <a:rPr lang="en-IE" sz="2400" b="1" i="1" dirty="0" smtClean="0">
                <a:solidFill>
                  <a:srgbClr val="FFFF00"/>
                </a:solidFill>
              </a:rPr>
              <a:t>(</a:t>
            </a:r>
            <a:r>
              <a:rPr lang="en-IE" sz="2400" b="1" i="1" dirty="0" err="1" smtClean="0">
                <a:solidFill>
                  <a:srgbClr val="FFFF00"/>
                </a:solidFill>
              </a:rPr>
              <a:t>Hyams</a:t>
            </a:r>
            <a:r>
              <a:rPr lang="en-IE" sz="2400" b="1" i="1" dirty="0" smtClean="0">
                <a:solidFill>
                  <a:srgbClr val="FFFF00"/>
                </a:solidFill>
              </a:rPr>
              <a:t> et al. 2016)</a:t>
            </a:r>
            <a:endParaRPr lang="en-GB" sz="2400" b="1" i="1" dirty="0" smtClean="0">
              <a:solidFill>
                <a:srgbClr val="FFFF00"/>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What Causes Constipation in Children?</a:t>
            </a:r>
            <a:endParaRPr lang="en-US" b="1" dirty="0"/>
          </a:p>
        </p:txBody>
      </p:sp>
      <p:sp>
        <p:nvSpPr>
          <p:cNvPr id="3" name="Content Placeholder 2"/>
          <p:cNvSpPr>
            <a:spLocks noGrp="1"/>
          </p:cNvSpPr>
          <p:nvPr>
            <p:ph idx="1"/>
          </p:nvPr>
        </p:nvSpPr>
        <p:spPr/>
        <p:txBody>
          <a:bodyPr/>
          <a:lstStyle/>
          <a:p>
            <a:r>
              <a:rPr lang="en-US" dirty="0" smtClean="0"/>
              <a:t>Organic causes such as hypothyroidism, </a:t>
            </a:r>
            <a:r>
              <a:rPr lang="en-US" dirty="0" err="1" smtClean="0"/>
              <a:t>hypercalcaemia</a:t>
            </a:r>
            <a:r>
              <a:rPr lang="en-US" dirty="0" smtClean="0"/>
              <a:t>, </a:t>
            </a:r>
            <a:r>
              <a:rPr lang="en-US" dirty="0" err="1" smtClean="0"/>
              <a:t>caeliac</a:t>
            </a:r>
            <a:r>
              <a:rPr lang="en-US" dirty="0" smtClean="0"/>
              <a:t> diseases, are very rare among children with constipation</a:t>
            </a:r>
          </a:p>
          <a:p>
            <a:pPr lvl="2"/>
            <a:r>
              <a:rPr lang="en-US" b="1" i="1" dirty="0" err="1" smtClean="0">
                <a:solidFill>
                  <a:srgbClr val="FFFF00"/>
                </a:solidFill>
              </a:rPr>
              <a:t>Tabbers</a:t>
            </a:r>
            <a:r>
              <a:rPr lang="en-US" b="1" i="1" dirty="0" smtClean="0">
                <a:solidFill>
                  <a:srgbClr val="FFFF00"/>
                </a:solidFill>
              </a:rPr>
              <a:t> et al NASPGHN/ESPGHN guideline 2014</a:t>
            </a:r>
          </a:p>
          <a:p>
            <a:pPr marL="0" indent="0">
              <a:buNone/>
            </a:pPr>
            <a:endParaRPr lang="en-US" dirty="0"/>
          </a:p>
          <a:p>
            <a:r>
              <a:rPr lang="en-US" dirty="0" smtClean="0"/>
              <a:t>Intestinal diseases like intestinal neuronal dysplasia, </a:t>
            </a:r>
            <a:r>
              <a:rPr lang="en-US" dirty="0" err="1" smtClean="0"/>
              <a:t>neurpathies</a:t>
            </a:r>
            <a:r>
              <a:rPr lang="en-US" dirty="0" smtClean="0"/>
              <a:t> and myopathies are extremely uncommon</a:t>
            </a:r>
          </a:p>
          <a:p>
            <a:endParaRPr lang="en-US" dirty="0"/>
          </a:p>
        </p:txBody>
      </p:sp>
    </p:spTree>
    <p:extLst>
      <p:ext uri="{BB962C8B-B14F-4D97-AF65-F5344CB8AC3E}">
        <p14:creationId xmlns:p14="http://schemas.microsoft.com/office/powerpoint/2010/main" val="32299090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752600"/>
            <a:ext cx="8229600" cy="3124200"/>
          </a:xfrm>
        </p:spPr>
        <p:txBody>
          <a:bodyPr>
            <a:normAutofit fontScale="90000"/>
          </a:bodyPr>
          <a:lstStyle/>
          <a:p>
            <a:r>
              <a:rPr lang="en-US" sz="7300" b="1" dirty="0" smtClean="0"/>
              <a:t>Over 95% of children </a:t>
            </a:r>
            <a:r>
              <a:rPr lang="en-US" sz="7300" b="1" dirty="0"/>
              <a:t>have functional constipation</a:t>
            </a:r>
            <a:r>
              <a:rPr lang="en-US" dirty="0"/>
              <a:t/>
            </a:r>
            <a:br>
              <a:rPr lang="en-US" dirty="0"/>
            </a:br>
            <a:endParaRPr lang="en-US" dirty="0"/>
          </a:p>
        </p:txBody>
      </p:sp>
    </p:spTree>
    <p:extLst>
      <p:ext uri="{BB962C8B-B14F-4D97-AF65-F5344CB8AC3E}">
        <p14:creationId xmlns:p14="http://schemas.microsoft.com/office/powerpoint/2010/main" val="20911486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Pathophysiology</a:t>
            </a:r>
            <a:endParaRPr lang="en-US" b="1" dirty="0"/>
          </a:p>
        </p:txBody>
      </p:sp>
      <p:grpSp>
        <p:nvGrpSpPr>
          <p:cNvPr id="5" name="Group 6"/>
          <p:cNvGrpSpPr>
            <a:grpSpLocks/>
          </p:cNvGrpSpPr>
          <p:nvPr/>
        </p:nvGrpSpPr>
        <p:grpSpPr bwMode="auto">
          <a:xfrm>
            <a:off x="457200" y="1600200"/>
            <a:ext cx="3810543" cy="4525963"/>
            <a:chOff x="144" y="720"/>
            <a:chExt cx="1721" cy="2400"/>
          </a:xfrm>
        </p:grpSpPr>
        <p:pic>
          <p:nvPicPr>
            <p:cNvPr id="6" name="Picture 2" descr="5863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 y="720"/>
              <a:ext cx="1721" cy="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reeform 5"/>
            <p:cNvSpPr>
              <a:spLocks/>
            </p:cNvSpPr>
            <p:nvPr/>
          </p:nvSpPr>
          <p:spPr bwMode="auto">
            <a:xfrm rot="4069704">
              <a:off x="716" y="724"/>
              <a:ext cx="756" cy="843"/>
            </a:xfrm>
            <a:custGeom>
              <a:avLst/>
              <a:gdLst>
                <a:gd name="T0" fmla="*/ 152 w 724"/>
                <a:gd name="T1" fmla="*/ 1836 h 721"/>
                <a:gd name="T2" fmla="*/ 152 w 724"/>
                <a:gd name="T3" fmla="*/ 1954 h 721"/>
                <a:gd name="T4" fmla="*/ 0 w 724"/>
                <a:gd name="T5" fmla="*/ 2344 h 721"/>
                <a:gd name="T6" fmla="*/ 4 w 724"/>
                <a:gd name="T7" fmla="*/ 3199 h 721"/>
                <a:gd name="T8" fmla="*/ 4 w 724"/>
                <a:gd name="T9" fmla="*/ 3903 h 721"/>
                <a:gd name="T10" fmla="*/ 104 w 724"/>
                <a:gd name="T11" fmla="*/ 4438 h 721"/>
                <a:gd name="T12" fmla="*/ 203 w 724"/>
                <a:gd name="T13" fmla="*/ 4789 h 721"/>
                <a:gd name="T14" fmla="*/ 288 w 724"/>
                <a:gd name="T15" fmla="*/ 5221 h 721"/>
                <a:gd name="T16" fmla="*/ 362 w 724"/>
                <a:gd name="T17" fmla="*/ 5445 h 721"/>
                <a:gd name="T18" fmla="*/ 590 w 724"/>
                <a:gd name="T19" fmla="*/ 5505 h 721"/>
                <a:gd name="T20" fmla="*/ 788 w 724"/>
                <a:gd name="T21" fmla="*/ 5505 h 721"/>
                <a:gd name="T22" fmla="*/ 979 w 724"/>
                <a:gd name="T23" fmla="*/ 5505 h 721"/>
                <a:gd name="T24" fmla="*/ 1077 w 724"/>
                <a:gd name="T25" fmla="*/ 5155 h 721"/>
                <a:gd name="T26" fmla="*/ 1176 w 724"/>
                <a:gd name="T27" fmla="*/ 4789 h 721"/>
                <a:gd name="T28" fmla="*/ 1223 w 724"/>
                <a:gd name="T29" fmla="*/ 4252 h 721"/>
                <a:gd name="T30" fmla="*/ 1223 w 724"/>
                <a:gd name="T31" fmla="*/ 3550 h 721"/>
                <a:gd name="T32" fmla="*/ 1223 w 724"/>
                <a:gd name="T33" fmla="*/ 3020 h 721"/>
                <a:gd name="T34" fmla="*/ 1268 w 724"/>
                <a:gd name="T35" fmla="*/ 2482 h 721"/>
                <a:gd name="T36" fmla="*/ 1268 w 724"/>
                <a:gd name="T37" fmla="*/ 1954 h 721"/>
                <a:gd name="T38" fmla="*/ 1268 w 724"/>
                <a:gd name="T39" fmla="*/ 1611 h 721"/>
                <a:gd name="T40" fmla="*/ 1268 w 724"/>
                <a:gd name="T41" fmla="*/ 1417 h 721"/>
                <a:gd name="T42" fmla="*/ 1268 w 724"/>
                <a:gd name="T43" fmla="*/ 706 h 721"/>
                <a:gd name="T44" fmla="*/ 1223 w 724"/>
                <a:gd name="T45" fmla="*/ 358 h 721"/>
                <a:gd name="T46" fmla="*/ 1126 w 724"/>
                <a:gd name="T47" fmla="*/ 0 h 721"/>
                <a:gd name="T48" fmla="*/ 959 w 724"/>
                <a:gd name="T49" fmla="*/ 76 h 721"/>
                <a:gd name="T50" fmla="*/ 882 w 724"/>
                <a:gd name="T51" fmla="*/ 0 h 721"/>
                <a:gd name="T52" fmla="*/ 688 w 724"/>
                <a:gd name="T53" fmla="*/ 0 h 721"/>
                <a:gd name="T54" fmla="*/ 443 w 724"/>
                <a:gd name="T55" fmla="*/ 0 h 721"/>
                <a:gd name="T56" fmla="*/ 433 w 724"/>
                <a:gd name="T57" fmla="*/ 47 h 721"/>
                <a:gd name="T58" fmla="*/ 315 w 724"/>
                <a:gd name="T59" fmla="*/ 759 h 721"/>
                <a:gd name="T60" fmla="*/ 152 w 724"/>
                <a:gd name="T61" fmla="*/ 1611 h 721"/>
                <a:gd name="T62" fmla="*/ 152 w 724"/>
                <a:gd name="T63" fmla="*/ 1954 h 72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724"/>
                <a:gd name="T97" fmla="*/ 0 h 721"/>
                <a:gd name="T98" fmla="*/ 724 w 724"/>
                <a:gd name="T99" fmla="*/ 721 h 72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724" h="721">
                  <a:moveTo>
                    <a:pt x="87" y="240"/>
                  </a:moveTo>
                  <a:lnTo>
                    <a:pt x="87" y="256"/>
                  </a:lnTo>
                  <a:lnTo>
                    <a:pt x="0" y="307"/>
                  </a:lnTo>
                  <a:lnTo>
                    <a:pt x="4" y="419"/>
                  </a:lnTo>
                  <a:lnTo>
                    <a:pt x="4" y="512"/>
                  </a:lnTo>
                  <a:lnTo>
                    <a:pt x="59" y="582"/>
                  </a:lnTo>
                  <a:lnTo>
                    <a:pt x="115" y="628"/>
                  </a:lnTo>
                  <a:lnTo>
                    <a:pt x="164" y="684"/>
                  </a:lnTo>
                  <a:lnTo>
                    <a:pt x="207" y="713"/>
                  </a:lnTo>
                  <a:lnTo>
                    <a:pt x="336" y="721"/>
                  </a:lnTo>
                  <a:lnTo>
                    <a:pt x="447" y="721"/>
                  </a:lnTo>
                  <a:lnTo>
                    <a:pt x="558" y="721"/>
                  </a:lnTo>
                  <a:lnTo>
                    <a:pt x="613" y="675"/>
                  </a:lnTo>
                  <a:lnTo>
                    <a:pt x="669" y="628"/>
                  </a:lnTo>
                  <a:lnTo>
                    <a:pt x="696" y="558"/>
                  </a:lnTo>
                  <a:lnTo>
                    <a:pt x="696" y="465"/>
                  </a:lnTo>
                  <a:lnTo>
                    <a:pt x="696" y="396"/>
                  </a:lnTo>
                  <a:lnTo>
                    <a:pt x="724" y="326"/>
                  </a:lnTo>
                  <a:lnTo>
                    <a:pt x="724" y="256"/>
                  </a:lnTo>
                  <a:lnTo>
                    <a:pt x="724" y="210"/>
                  </a:lnTo>
                  <a:lnTo>
                    <a:pt x="724" y="186"/>
                  </a:lnTo>
                  <a:lnTo>
                    <a:pt x="724" y="93"/>
                  </a:lnTo>
                  <a:lnTo>
                    <a:pt x="696" y="47"/>
                  </a:lnTo>
                  <a:lnTo>
                    <a:pt x="641" y="0"/>
                  </a:lnTo>
                  <a:lnTo>
                    <a:pt x="547" y="10"/>
                  </a:lnTo>
                  <a:lnTo>
                    <a:pt x="504" y="0"/>
                  </a:lnTo>
                  <a:lnTo>
                    <a:pt x="392" y="0"/>
                  </a:lnTo>
                  <a:lnTo>
                    <a:pt x="253" y="0"/>
                  </a:lnTo>
                  <a:lnTo>
                    <a:pt x="247" y="6"/>
                  </a:lnTo>
                  <a:lnTo>
                    <a:pt x="180" y="99"/>
                  </a:lnTo>
                  <a:lnTo>
                    <a:pt x="87" y="210"/>
                  </a:lnTo>
                  <a:lnTo>
                    <a:pt x="87" y="256"/>
                  </a:lnTo>
                </a:path>
              </a:pathLst>
            </a:custGeom>
            <a:gradFill rotWithShape="1">
              <a:gsLst>
                <a:gs pos="0">
                  <a:srgbClr val="996633"/>
                </a:gs>
                <a:gs pos="100000">
                  <a:srgbClr val="472F18"/>
                </a:gs>
              </a:gsLst>
              <a:path path="rect">
                <a:fillToRect l="50000" t="50000" r="50000" b="50000"/>
              </a:path>
            </a:gradFill>
            <a:ln w="9525">
              <a:solidFill>
                <a:schemeClr val="tx1"/>
              </a:solidFill>
              <a:round/>
              <a:headEnd/>
              <a:tailEnd/>
            </a:ln>
          </p:spPr>
          <p:txBody>
            <a:bodyPr/>
            <a:lstStyle/>
            <a:p>
              <a:endParaRPr lang="en-US"/>
            </a:p>
          </p:txBody>
        </p:sp>
      </p:grpSp>
      <p:grpSp>
        <p:nvGrpSpPr>
          <p:cNvPr id="8" name="Group 7"/>
          <p:cNvGrpSpPr>
            <a:grpSpLocks/>
          </p:cNvGrpSpPr>
          <p:nvPr/>
        </p:nvGrpSpPr>
        <p:grpSpPr bwMode="auto">
          <a:xfrm>
            <a:off x="4837256" y="1600200"/>
            <a:ext cx="4022726" cy="4525963"/>
            <a:chOff x="3168" y="720"/>
            <a:chExt cx="2238" cy="2400"/>
          </a:xfrm>
        </p:grpSpPr>
        <p:pic>
          <p:nvPicPr>
            <p:cNvPr id="9" name="Picture 3" descr="5863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8" y="720"/>
              <a:ext cx="2238" cy="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Freeform 4"/>
            <p:cNvSpPr>
              <a:spLocks/>
            </p:cNvSpPr>
            <p:nvPr/>
          </p:nvSpPr>
          <p:spPr bwMode="auto">
            <a:xfrm>
              <a:off x="3552" y="720"/>
              <a:ext cx="1392" cy="1489"/>
            </a:xfrm>
            <a:custGeom>
              <a:avLst/>
              <a:gdLst>
                <a:gd name="T0" fmla="*/ 600 w 1248"/>
                <a:gd name="T1" fmla="*/ 496 h 1489"/>
                <a:gd name="T2" fmla="*/ 600 w 1248"/>
                <a:gd name="T3" fmla="*/ 529 h 1489"/>
                <a:gd name="T4" fmla="*/ 0 w 1248"/>
                <a:gd name="T5" fmla="*/ 865 h 1489"/>
                <a:gd name="T6" fmla="*/ 0 w 1248"/>
                <a:gd name="T7" fmla="*/ 1057 h 1489"/>
                <a:gd name="T8" fmla="*/ 395 w 1248"/>
                <a:gd name="T9" fmla="*/ 1201 h 1489"/>
                <a:gd name="T10" fmla="*/ 795 w 1248"/>
                <a:gd name="T11" fmla="*/ 1297 h 1489"/>
                <a:gd name="T12" fmla="*/ 1152 w 1248"/>
                <a:gd name="T13" fmla="*/ 1413 h 1489"/>
                <a:gd name="T14" fmla="*/ 1454 w 1248"/>
                <a:gd name="T15" fmla="*/ 1473 h 1489"/>
                <a:gd name="T16" fmla="*/ 2382 w 1248"/>
                <a:gd name="T17" fmla="*/ 1489 h 1489"/>
                <a:gd name="T18" fmla="*/ 3177 w 1248"/>
                <a:gd name="T19" fmla="*/ 1489 h 1489"/>
                <a:gd name="T20" fmla="*/ 3972 w 1248"/>
                <a:gd name="T21" fmla="*/ 1489 h 1489"/>
                <a:gd name="T22" fmla="*/ 4369 w 1248"/>
                <a:gd name="T23" fmla="*/ 1393 h 1489"/>
                <a:gd name="T24" fmla="*/ 4762 w 1248"/>
                <a:gd name="T25" fmla="*/ 1297 h 1489"/>
                <a:gd name="T26" fmla="*/ 4958 w 1248"/>
                <a:gd name="T27" fmla="*/ 1153 h 1489"/>
                <a:gd name="T28" fmla="*/ 4958 w 1248"/>
                <a:gd name="T29" fmla="*/ 961 h 1489"/>
                <a:gd name="T30" fmla="*/ 4958 w 1248"/>
                <a:gd name="T31" fmla="*/ 817 h 1489"/>
                <a:gd name="T32" fmla="*/ 5162 w 1248"/>
                <a:gd name="T33" fmla="*/ 673 h 1489"/>
                <a:gd name="T34" fmla="*/ 5162 w 1248"/>
                <a:gd name="T35" fmla="*/ 529 h 1489"/>
                <a:gd name="T36" fmla="*/ 5162 w 1248"/>
                <a:gd name="T37" fmla="*/ 433 h 1489"/>
                <a:gd name="T38" fmla="*/ 5162 w 1248"/>
                <a:gd name="T39" fmla="*/ 385 h 1489"/>
                <a:gd name="T40" fmla="*/ 5162 w 1248"/>
                <a:gd name="T41" fmla="*/ 193 h 1489"/>
                <a:gd name="T42" fmla="*/ 4958 w 1248"/>
                <a:gd name="T43" fmla="*/ 97 h 1489"/>
                <a:gd name="T44" fmla="*/ 4762 w 1248"/>
                <a:gd name="T45" fmla="*/ 1 h 1489"/>
                <a:gd name="T46" fmla="*/ 4562 w 1248"/>
                <a:gd name="T47" fmla="*/ 1 h 1489"/>
                <a:gd name="T48" fmla="*/ 3892 w 1248"/>
                <a:gd name="T49" fmla="*/ 20 h 1489"/>
                <a:gd name="T50" fmla="*/ 3589 w 1248"/>
                <a:gd name="T51" fmla="*/ 0 h 1489"/>
                <a:gd name="T52" fmla="*/ 2785 w 1248"/>
                <a:gd name="T53" fmla="*/ 1 h 1489"/>
                <a:gd name="T54" fmla="*/ 1786 w 1248"/>
                <a:gd name="T55" fmla="*/ 1 h 1489"/>
                <a:gd name="T56" fmla="*/ 998 w 1248"/>
                <a:gd name="T57" fmla="*/ 1 h 1489"/>
                <a:gd name="T58" fmla="*/ 795 w 1248"/>
                <a:gd name="T59" fmla="*/ 1 h 1489"/>
                <a:gd name="T60" fmla="*/ 600 w 1248"/>
                <a:gd name="T61" fmla="*/ 1 h 1489"/>
                <a:gd name="T62" fmla="*/ 395 w 1248"/>
                <a:gd name="T63" fmla="*/ 1 h 1489"/>
                <a:gd name="T64" fmla="*/ 395 w 1248"/>
                <a:gd name="T65" fmla="*/ 97 h 1489"/>
                <a:gd name="T66" fmla="*/ 395 w 1248"/>
                <a:gd name="T67" fmla="*/ 145 h 1489"/>
                <a:gd name="T68" fmla="*/ 395 w 1248"/>
                <a:gd name="T69" fmla="*/ 241 h 1489"/>
                <a:gd name="T70" fmla="*/ 395 w 1248"/>
                <a:gd name="T71" fmla="*/ 337 h 1489"/>
                <a:gd name="T72" fmla="*/ 600 w 1248"/>
                <a:gd name="T73" fmla="*/ 433 h 1489"/>
                <a:gd name="T74" fmla="*/ 600 w 1248"/>
                <a:gd name="T75" fmla="*/ 529 h 148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248"/>
                <a:gd name="T115" fmla="*/ 0 h 1489"/>
                <a:gd name="T116" fmla="*/ 1248 w 1248"/>
                <a:gd name="T117" fmla="*/ 1489 h 148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248" h="1489">
                  <a:moveTo>
                    <a:pt x="144" y="496"/>
                  </a:moveTo>
                  <a:lnTo>
                    <a:pt x="144" y="529"/>
                  </a:lnTo>
                  <a:lnTo>
                    <a:pt x="0" y="865"/>
                  </a:lnTo>
                  <a:lnTo>
                    <a:pt x="0" y="1057"/>
                  </a:lnTo>
                  <a:lnTo>
                    <a:pt x="96" y="1201"/>
                  </a:lnTo>
                  <a:lnTo>
                    <a:pt x="192" y="1297"/>
                  </a:lnTo>
                  <a:lnTo>
                    <a:pt x="278" y="1413"/>
                  </a:lnTo>
                  <a:lnTo>
                    <a:pt x="352" y="1473"/>
                  </a:lnTo>
                  <a:lnTo>
                    <a:pt x="576" y="1489"/>
                  </a:lnTo>
                  <a:lnTo>
                    <a:pt x="768" y="1489"/>
                  </a:lnTo>
                  <a:lnTo>
                    <a:pt x="960" y="1489"/>
                  </a:lnTo>
                  <a:lnTo>
                    <a:pt x="1056" y="1393"/>
                  </a:lnTo>
                  <a:lnTo>
                    <a:pt x="1152" y="1297"/>
                  </a:lnTo>
                  <a:lnTo>
                    <a:pt x="1200" y="1153"/>
                  </a:lnTo>
                  <a:lnTo>
                    <a:pt x="1200" y="961"/>
                  </a:lnTo>
                  <a:lnTo>
                    <a:pt x="1200" y="817"/>
                  </a:lnTo>
                  <a:lnTo>
                    <a:pt x="1248" y="673"/>
                  </a:lnTo>
                  <a:lnTo>
                    <a:pt x="1248" y="529"/>
                  </a:lnTo>
                  <a:lnTo>
                    <a:pt x="1248" y="433"/>
                  </a:lnTo>
                  <a:lnTo>
                    <a:pt x="1248" y="385"/>
                  </a:lnTo>
                  <a:lnTo>
                    <a:pt x="1248" y="193"/>
                  </a:lnTo>
                  <a:lnTo>
                    <a:pt x="1200" y="97"/>
                  </a:lnTo>
                  <a:lnTo>
                    <a:pt x="1152" y="1"/>
                  </a:lnTo>
                  <a:lnTo>
                    <a:pt x="1104" y="1"/>
                  </a:lnTo>
                  <a:lnTo>
                    <a:pt x="941" y="20"/>
                  </a:lnTo>
                  <a:lnTo>
                    <a:pt x="867" y="0"/>
                  </a:lnTo>
                  <a:lnTo>
                    <a:pt x="672" y="1"/>
                  </a:lnTo>
                  <a:lnTo>
                    <a:pt x="432" y="1"/>
                  </a:lnTo>
                  <a:lnTo>
                    <a:pt x="240" y="1"/>
                  </a:lnTo>
                  <a:lnTo>
                    <a:pt x="192" y="1"/>
                  </a:lnTo>
                  <a:lnTo>
                    <a:pt x="144" y="1"/>
                  </a:lnTo>
                  <a:lnTo>
                    <a:pt x="96" y="1"/>
                  </a:lnTo>
                  <a:lnTo>
                    <a:pt x="96" y="97"/>
                  </a:lnTo>
                  <a:lnTo>
                    <a:pt x="96" y="145"/>
                  </a:lnTo>
                  <a:lnTo>
                    <a:pt x="96" y="241"/>
                  </a:lnTo>
                  <a:lnTo>
                    <a:pt x="96" y="337"/>
                  </a:lnTo>
                  <a:lnTo>
                    <a:pt x="144" y="433"/>
                  </a:lnTo>
                  <a:lnTo>
                    <a:pt x="144" y="529"/>
                  </a:lnTo>
                </a:path>
              </a:pathLst>
            </a:custGeom>
            <a:gradFill rotWithShape="1">
              <a:gsLst>
                <a:gs pos="0">
                  <a:srgbClr val="996633"/>
                </a:gs>
                <a:gs pos="100000">
                  <a:srgbClr val="472F18"/>
                </a:gs>
              </a:gsLst>
              <a:path path="rect">
                <a:fillToRect l="50000" t="50000" r="50000" b="50000"/>
              </a:path>
            </a:gradFill>
            <a:ln w="9525">
              <a:solidFill>
                <a:schemeClr val="tx1"/>
              </a:solidFill>
              <a:round/>
              <a:headEnd/>
              <a:tailEnd/>
            </a:ln>
          </p:spPr>
          <p:txBody>
            <a:bodyPr/>
            <a:lstStyle/>
            <a:p>
              <a:endParaRPr lang="en-US"/>
            </a:p>
          </p:txBody>
        </p:sp>
      </p:grpSp>
    </p:spTree>
    <p:extLst>
      <p:ext uri="{BB962C8B-B14F-4D97-AF65-F5344CB8AC3E}">
        <p14:creationId xmlns:p14="http://schemas.microsoft.com/office/powerpoint/2010/main" val="36964286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7268"/>
            <a:ext cx="8229600" cy="787132"/>
          </a:xfrm>
        </p:spPr>
        <p:txBody>
          <a:bodyPr/>
          <a:lstStyle/>
          <a:p>
            <a:r>
              <a:rPr lang="en-US" b="1" dirty="0" smtClean="0"/>
              <a:t>Risk Factors</a:t>
            </a:r>
            <a:endParaRPr lang="en-US" b="1"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0600" y="1143000"/>
            <a:ext cx="7162800" cy="5526406"/>
          </a:xfrm>
          <a:prstGeom prst="rect">
            <a:avLst/>
          </a:prstGeom>
          <a:ln w="28575">
            <a:solidFill>
              <a:srgbClr val="C00000"/>
            </a:solid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2"/>
          <p:cNvPicPr>
            <a:picLocks noChangeAspect="1" noChangeArrowheads="1"/>
          </p:cNvPicPr>
          <p:nvPr/>
        </p:nvPicPr>
        <p:blipFill>
          <a:blip r:embed="rId2" cstate="print"/>
          <a:srcRect t="1578" r="1845"/>
          <a:stretch>
            <a:fillRect/>
          </a:stretch>
        </p:blipFill>
        <p:spPr bwMode="auto">
          <a:xfrm>
            <a:off x="838200" y="914400"/>
            <a:ext cx="7391400" cy="5396722"/>
          </a:xfrm>
          <a:prstGeom prst="rect">
            <a:avLst/>
          </a:prstGeom>
          <a:noFill/>
          <a:ln w="9525">
            <a:noFill/>
            <a:miter lim="800000"/>
            <a:headEnd/>
            <a:tailEnd/>
          </a:ln>
        </p:spPr>
      </p:pic>
      <p:sp>
        <p:nvSpPr>
          <p:cNvPr id="4" name="TextBox 3"/>
          <p:cNvSpPr txBox="1"/>
          <p:nvPr/>
        </p:nvSpPr>
        <p:spPr>
          <a:xfrm>
            <a:off x="1676400" y="152400"/>
            <a:ext cx="5943600" cy="646331"/>
          </a:xfrm>
          <a:prstGeom prst="rect">
            <a:avLst/>
          </a:prstGeom>
          <a:noFill/>
        </p:spPr>
        <p:txBody>
          <a:bodyPr wrap="square" rtlCol="0">
            <a:spAutoFit/>
          </a:bodyPr>
          <a:lstStyle/>
          <a:p>
            <a:pPr algn="ctr"/>
            <a:r>
              <a:rPr lang="en-US" sz="3600" b="1" dirty="0" smtClean="0">
                <a:latin typeface="Arial" pitchFamily="34" charset="0"/>
                <a:cs typeface="Arial" pitchFamily="34" charset="0"/>
              </a:rPr>
              <a:t>Effects of Age and Sex</a:t>
            </a:r>
            <a:endParaRPr lang="en-GB" sz="3600" b="1" dirty="0">
              <a:latin typeface="Arial" pitchFamily="34" charset="0"/>
              <a:cs typeface="Arial" pitchFamily="34" charset="0"/>
            </a:endParaRPr>
          </a:p>
        </p:txBody>
      </p:sp>
      <p:sp>
        <p:nvSpPr>
          <p:cNvPr id="6" name="TextBox 5"/>
          <p:cNvSpPr txBox="1"/>
          <p:nvPr/>
        </p:nvSpPr>
        <p:spPr>
          <a:xfrm flipH="1">
            <a:off x="5334000" y="6426791"/>
            <a:ext cx="2743200" cy="379164"/>
          </a:xfrm>
          <a:prstGeom prst="rect">
            <a:avLst/>
          </a:prstGeom>
          <a:noFill/>
        </p:spPr>
        <p:txBody>
          <a:bodyPr wrap="square" rtlCol="0">
            <a:spAutoFit/>
          </a:bodyPr>
          <a:lstStyle/>
          <a:p>
            <a:r>
              <a:rPr lang="en-US" b="1" i="1" dirty="0" err="1" smtClean="0">
                <a:solidFill>
                  <a:srgbClr val="FFFF00"/>
                </a:solidFill>
              </a:rPr>
              <a:t>Rajindrajith</a:t>
            </a:r>
            <a:r>
              <a:rPr lang="en-US" b="1" i="1" dirty="0" smtClean="0">
                <a:solidFill>
                  <a:srgbClr val="FFFF00"/>
                </a:solidFill>
              </a:rPr>
              <a:t> et al 2012</a:t>
            </a:r>
            <a:endParaRPr lang="en-US" b="1" i="1" dirty="0">
              <a:solidFill>
                <a:srgbClr val="FFFF00"/>
              </a:solidFill>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Dietary Fiber</a:t>
            </a:r>
            <a:endParaRPr lang="en-US" b="1" dirty="0"/>
          </a:p>
        </p:txBody>
      </p:sp>
      <p:sp>
        <p:nvSpPr>
          <p:cNvPr id="5" name="Content Placeholder 4"/>
          <p:cNvSpPr txBox="1">
            <a:spLocks noGrp="1"/>
          </p:cNvSpPr>
          <p:nvPr>
            <p:ph sz="half" idx="2"/>
          </p:nvPr>
        </p:nvSpPr>
        <p:spPr>
          <a:xfrm>
            <a:off x="4724400" y="1743915"/>
            <a:ext cx="4343400" cy="4315027"/>
          </a:xfrm>
          <a:prstGeom prst="rect">
            <a:avLst/>
          </a:prstGeom>
          <a:noFill/>
          <a:ln w="28575">
            <a:solidFill>
              <a:srgbClr val="C00000"/>
            </a:solidFill>
          </a:ln>
        </p:spPr>
        <p:txBody>
          <a:bodyPr wrap="square" rtlCol="0">
            <a:spAutoFit/>
          </a:bodyPr>
          <a:lstStyle/>
          <a:p>
            <a:r>
              <a:rPr lang="en-US" b="1" dirty="0" smtClean="0"/>
              <a:t>Several studies have shown poor intake of fiber is a risk factor for constipation </a:t>
            </a:r>
          </a:p>
          <a:p>
            <a:pPr lvl="1"/>
            <a:r>
              <a:rPr lang="en-US" sz="2800" b="1" dirty="0" smtClean="0"/>
              <a:t>Lee et al. 2007</a:t>
            </a:r>
          </a:p>
          <a:p>
            <a:pPr lvl="1"/>
            <a:r>
              <a:rPr lang="en-US" sz="2800" b="1" dirty="0" smtClean="0"/>
              <a:t>Roma et al. 1999</a:t>
            </a:r>
          </a:p>
          <a:p>
            <a:pPr lvl="1"/>
            <a:r>
              <a:rPr lang="en-US" sz="2800" b="1" dirty="0" err="1" smtClean="0"/>
              <a:t>Morais</a:t>
            </a:r>
            <a:r>
              <a:rPr lang="en-US" sz="2800" b="1" dirty="0" smtClean="0"/>
              <a:t> et al. 1999</a:t>
            </a:r>
          </a:p>
          <a:p>
            <a:r>
              <a:rPr lang="en-US" b="1" dirty="0" smtClean="0"/>
              <a:t>(normal fiber intake is age in years+ 5 grams)</a:t>
            </a:r>
            <a:endParaRPr lang="en-US" b="1" dirty="0"/>
          </a:p>
        </p:txBody>
      </p:sp>
      <p:pic>
        <p:nvPicPr>
          <p:cNvPr id="6" name="Content Placeholder 5"/>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1233" y="1743915"/>
            <a:ext cx="4440767" cy="4315027"/>
          </a:xfrm>
          <a:prstGeom prst="rect">
            <a:avLst/>
          </a:prstGeom>
          <a:ln w="28575">
            <a:solidFill>
              <a:srgbClr val="C00000"/>
            </a:solidFill>
          </a:ln>
        </p:spPr>
      </p:pic>
    </p:spTree>
    <p:extLst>
      <p:ext uri="{BB962C8B-B14F-4D97-AF65-F5344CB8AC3E}">
        <p14:creationId xmlns:p14="http://schemas.microsoft.com/office/powerpoint/2010/main" val="41231537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Junk Food</a:t>
            </a:r>
            <a:endParaRPr lang="en-US" b="1" dirty="0"/>
          </a:p>
        </p:txBody>
      </p:sp>
      <p:sp>
        <p:nvSpPr>
          <p:cNvPr id="4" name="Content Placeholder 3"/>
          <p:cNvSpPr>
            <a:spLocks noGrp="1"/>
          </p:cNvSpPr>
          <p:nvPr>
            <p:ph sz="half" idx="2"/>
          </p:nvPr>
        </p:nvSpPr>
        <p:spPr>
          <a:xfrm>
            <a:off x="4634345" y="1752600"/>
            <a:ext cx="4038600" cy="4125123"/>
          </a:xfrm>
          <a:ln w="28575">
            <a:solidFill>
              <a:srgbClr val="C00000"/>
            </a:solidFill>
          </a:ln>
        </p:spPr>
        <p:txBody>
          <a:bodyPr/>
          <a:lstStyle/>
          <a:p>
            <a:r>
              <a:rPr lang="en-US" sz="3200" b="1" dirty="0"/>
              <a:t>Tam et al. (2012) found consumption of fast food increase tendency to develop constipation in children </a:t>
            </a:r>
          </a:p>
          <a:p>
            <a:pPr marL="0" indent="0">
              <a:buNone/>
            </a:pPr>
            <a:r>
              <a:rPr lang="en-US" sz="2400" b="1" dirty="0" smtClean="0"/>
              <a:t>(</a:t>
            </a:r>
            <a:r>
              <a:rPr lang="en-US" sz="2400" b="1" dirty="0"/>
              <a:t>OR = 1.14 95% CI 1.03-1.26</a:t>
            </a:r>
            <a:r>
              <a:rPr lang="en-US" b="1" dirty="0"/>
              <a:t>)</a:t>
            </a:r>
          </a:p>
          <a:p>
            <a:endParaRPr lang="en-US" dirty="0"/>
          </a:p>
        </p:txBody>
      </p:sp>
      <p:pic>
        <p:nvPicPr>
          <p:cNvPr id="5" name="Content Placeholder 4"/>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531228" y="1752600"/>
            <a:ext cx="3890544" cy="4125123"/>
          </a:xfrm>
          <a:prstGeom prst="rect">
            <a:avLst/>
          </a:prstGeom>
          <a:ln w="28575">
            <a:solidFill>
              <a:srgbClr val="C00000"/>
            </a:solidFill>
          </a:ln>
        </p:spPr>
      </p:pic>
    </p:spTree>
    <p:extLst>
      <p:ext uri="{BB962C8B-B14F-4D97-AF65-F5344CB8AC3E}">
        <p14:creationId xmlns:p14="http://schemas.microsoft.com/office/powerpoint/2010/main" val="26539315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
            <a:ext cx="9144000" cy="6852657"/>
          </a:xfrm>
          <a:prstGeom prst="rect">
            <a:avLst/>
          </a:prstGeom>
        </p:spPr>
      </p:pic>
      <p:sp>
        <p:nvSpPr>
          <p:cNvPr id="3" name="TextBox 2"/>
          <p:cNvSpPr txBox="1"/>
          <p:nvPr/>
        </p:nvSpPr>
        <p:spPr>
          <a:xfrm rot="20456018">
            <a:off x="499628" y="2918496"/>
            <a:ext cx="7893956" cy="1015663"/>
          </a:xfrm>
          <a:prstGeom prst="rect">
            <a:avLst/>
          </a:prstGeom>
          <a:solidFill>
            <a:srgbClr val="FFFF00"/>
          </a:solidFill>
        </p:spPr>
        <p:txBody>
          <a:bodyPr wrap="none" rtlCol="0">
            <a:spAutoFit/>
          </a:bodyPr>
          <a:lstStyle/>
          <a:p>
            <a:r>
              <a:rPr lang="en-US" sz="6000" b="1" dirty="0">
                <a:solidFill>
                  <a:srgbClr val="FF0000"/>
                </a:solidFill>
              </a:rPr>
              <a:t>PSYCHOLOGICAL STRESS</a:t>
            </a:r>
          </a:p>
        </p:txBody>
      </p:sp>
    </p:spTree>
    <p:extLst>
      <p:ext uri="{BB962C8B-B14F-4D97-AF65-F5344CB8AC3E}">
        <p14:creationId xmlns:p14="http://schemas.microsoft.com/office/powerpoint/2010/main" val="10993294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http://thephilanews.s3.amazonaws.com/wp-content/uploads/2012/05/High-Blood-Pressure-Diabetes-Are-Global-Health-Threats.jpg">
            <a:hlinkClick r:id="rId2"/>
          </p:cNvPr>
          <p:cNvPicPr>
            <a:picLocks noChangeAspect="1" noChangeArrowheads="1"/>
          </p:cNvPicPr>
          <p:nvPr/>
        </p:nvPicPr>
        <p:blipFill>
          <a:blip r:embed="rId3">
            <a:lum bright="70000" contrast="-70000"/>
          </a:blip>
          <a:srcRect/>
          <a:stretch>
            <a:fillRect/>
          </a:stretch>
        </p:blipFill>
        <p:spPr bwMode="auto">
          <a:xfrm>
            <a:off x="51955" y="838200"/>
            <a:ext cx="9061733" cy="4953000"/>
          </a:xfrm>
          <a:prstGeom prst="rect">
            <a:avLst/>
          </a:prstGeom>
          <a:noFill/>
        </p:spPr>
      </p:pic>
      <p:sp>
        <p:nvSpPr>
          <p:cNvPr id="5" name="TextBox 4"/>
          <p:cNvSpPr txBox="1"/>
          <p:nvPr/>
        </p:nvSpPr>
        <p:spPr>
          <a:xfrm>
            <a:off x="228600" y="1472148"/>
            <a:ext cx="8763000" cy="3785652"/>
          </a:xfrm>
          <a:prstGeom prst="rect">
            <a:avLst/>
          </a:prstGeom>
          <a:noFill/>
        </p:spPr>
        <p:txBody>
          <a:bodyPr wrap="square" rtlCol="0">
            <a:spAutoFit/>
          </a:bodyPr>
          <a:lstStyle/>
          <a:p>
            <a:pPr algn="ctr"/>
            <a:r>
              <a:rPr lang="en-US" sz="6000" b="1" dirty="0" smtClean="0">
                <a:solidFill>
                  <a:schemeClr val="bg1"/>
                </a:solidFill>
                <a:latin typeface="Bookman Old Style" pitchFamily="18" charset="0"/>
              </a:rPr>
              <a:t>Constipation is a major global </a:t>
            </a:r>
          </a:p>
          <a:p>
            <a:pPr algn="ctr"/>
            <a:r>
              <a:rPr lang="en-US" sz="6000" b="1" dirty="0">
                <a:solidFill>
                  <a:schemeClr val="bg1"/>
                </a:solidFill>
                <a:latin typeface="Bookman Old Style" pitchFamily="18" charset="0"/>
              </a:rPr>
              <a:t>p</a:t>
            </a:r>
            <a:r>
              <a:rPr lang="en-US" sz="6000" b="1" dirty="0" smtClean="0">
                <a:solidFill>
                  <a:schemeClr val="bg1"/>
                </a:solidFill>
                <a:latin typeface="Bookman Old Style" pitchFamily="18" charset="0"/>
              </a:rPr>
              <a:t>ublic health problem in children</a:t>
            </a:r>
            <a:endParaRPr lang="en-GB" sz="6000" b="1" dirty="0">
              <a:solidFill>
                <a:schemeClr val="bg1"/>
              </a:solidFill>
              <a:latin typeface="Bookman Old Style" pitchFamily="18"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ChangeArrowheads="1"/>
          </p:cNvSpPr>
          <p:nvPr/>
        </p:nvSpPr>
        <p:spPr bwMode="auto">
          <a:xfrm>
            <a:off x="337963" y="-27384"/>
            <a:ext cx="8568952"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square">
            <a:spAutoFit/>
          </a:bodyPr>
          <a:lstStyle>
            <a:lvl1pPr>
              <a:defRPr sz="2800">
                <a:solidFill>
                  <a:schemeClr val="tx1"/>
                </a:solidFill>
                <a:latin typeface="Times New Roman" pitchFamily="18" charset="0"/>
              </a:defRPr>
            </a:lvl1pPr>
            <a:lvl2pPr marL="742950" indent="-285750">
              <a:defRPr sz="2800">
                <a:solidFill>
                  <a:schemeClr val="tx1"/>
                </a:solidFill>
                <a:latin typeface="Times New Roman" pitchFamily="18" charset="0"/>
              </a:defRPr>
            </a:lvl2pPr>
            <a:lvl3pPr marL="1143000" indent="-228600">
              <a:defRPr sz="2800">
                <a:solidFill>
                  <a:schemeClr val="tx1"/>
                </a:solidFill>
                <a:latin typeface="Times New Roman" pitchFamily="18" charset="0"/>
              </a:defRPr>
            </a:lvl3pPr>
            <a:lvl4pPr marL="1600200" indent="-228600">
              <a:defRPr sz="2800">
                <a:solidFill>
                  <a:schemeClr val="tx1"/>
                </a:solidFill>
                <a:latin typeface="Times New Roman" pitchFamily="18" charset="0"/>
              </a:defRPr>
            </a:lvl4pPr>
            <a:lvl5pPr marL="2057400" indent="-228600">
              <a:defRPr sz="2800">
                <a:solidFill>
                  <a:schemeClr val="tx1"/>
                </a:solidFill>
                <a:latin typeface="Times New Roman" pitchFamily="18" charset="0"/>
              </a:defRPr>
            </a:lvl5pPr>
            <a:lvl6pPr marL="2514600" indent="-228600" algn="ctr" eaLnBrk="0" fontAlgn="base" hangingPunct="0">
              <a:spcBef>
                <a:spcPct val="0"/>
              </a:spcBef>
              <a:spcAft>
                <a:spcPct val="0"/>
              </a:spcAft>
              <a:defRPr sz="2800">
                <a:solidFill>
                  <a:schemeClr val="tx1"/>
                </a:solidFill>
                <a:latin typeface="Times New Roman" pitchFamily="18" charset="0"/>
              </a:defRPr>
            </a:lvl6pPr>
            <a:lvl7pPr marL="2971800" indent="-228600" algn="ctr" eaLnBrk="0" fontAlgn="base" hangingPunct="0">
              <a:spcBef>
                <a:spcPct val="0"/>
              </a:spcBef>
              <a:spcAft>
                <a:spcPct val="0"/>
              </a:spcAft>
              <a:defRPr sz="2800">
                <a:solidFill>
                  <a:schemeClr val="tx1"/>
                </a:solidFill>
                <a:latin typeface="Times New Roman" pitchFamily="18" charset="0"/>
              </a:defRPr>
            </a:lvl7pPr>
            <a:lvl8pPr marL="3429000" indent="-228600" algn="ctr" eaLnBrk="0" fontAlgn="base" hangingPunct="0">
              <a:spcBef>
                <a:spcPct val="0"/>
              </a:spcBef>
              <a:spcAft>
                <a:spcPct val="0"/>
              </a:spcAft>
              <a:defRPr sz="2800">
                <a:solidFill>
                  <a:schemeClr val="tx1"/>
                </a:solidFill>
                <a:latin typeface="Times New Roman" pitchFamily="18" charset="0"/>
              </a:defRPr>
            </a:lvl8pPr>
            <a:lvl9pPr marL="3886200" indent="-228600" algn="ctr" eaLnBrk="0" fontAlgn="base" hangingPunct="0">
              <a:spcBef>
                <a:spcPct val="0"/>
              </a:spcBef>
              <a:spcAft>
                <a:spcPct val="0"/>
              </a:spcAft>
              <a:defRPr sz="2800">
                <a:solidFill>
                  <a:schemeClr val="tx1"/>
                </a:solidFill>
                <a:latin typeface="Times New Roman" pitchFamily="18" charset="0"/>
              </a:defRPr>
            </a:lvl9pPr>
          </a:lstStyle>
          <a:p>
            <a:pPr algn="ctr"/>
            <a:r>
              <a:rPr lang="en-US" altLang="en-US" b="1" dirty="0" smtClean="0">
                <a:latin typeface="Arial" charset="0"/>
              </a:rPr>
              <a:t>Association between constipation  and exposure to stressful life events</a:t>
            </a:r>
            <a:r>
              <a:rPr lang="en-US" altLang="en-US" b="1" i="1" dirty="0">
                <a:latin typeface="Arial" charset="0"/>
              </a:rPr>
              <a:t/>
            </a:r>
            <a:br>
              <a:rPr lang="en-US" altLang="en-US" b="1" i="1" dirty="0">
                <a:latin typeface="Arial" charset="0"/>
              </a:rPr>
            </a:br>
            <a:endParaRPr lang="en-US" altLang="en-US" b="1" dirty="0">
              <a:latin typeface="Arial" charset="0"/>
            </a:endParaRPr>
          </a:p>
        </p:txBody>
      </p:sp>
      <p:graphicFrame>
        <p:nvGraphicFramePr>
          <p:cNvPr id="3" name="Table 2"/>
          <p:cNvGraphicFramePr>
            <a:graphicFrameLocks noGrp="1"/>
          </p:cNvGraphicFramePr>
          <p:nvPr>
            <p:extLst>
              <p:ext uri="{D42A27DB-BD31-4B8C-83A1-F6EECF244321}">
                <p14:modId xmlns:p14="http://schemas.microsoft.com/office/powerpoint/2010/main" val="4188905841"/>
              </p:ext>
            </p:extLst>
          </p:nvPr>
        </p:nvGraphicFramePr>
        <p:xfrm>
          <a:off x="323529" y="1052736"/>
          <a:ext cx="8554293" cy="3947160"/>
        </p:xfrm>
        <a:graphic>
          <a:graphicData uri="http://schemas.openxmlformats.org/drawingml/2006/table">
            <a:tbl>
              <a:tblPr firstRow="1" bandRow="1">
                <a:tableStyleId>{3B4B98B0-60AC-42C2-AFA5-B58CD77FA1E5}</a:tableStyleId>
              </a:tblPr>
              <a:tblGrid>
                <a:gridCol w="2326725">
                  <a:extLst>
                    <a:ext uri="{9D8B030D-6E8A-4147-A177-3AD203B41FA5}">
                      <a16:colId xmlns:a16="http://schemas.microsoft.com/office/drawing/2014/main" val="20000"/>
                    </a:ext>
                  </a:extLst>
                </a:gridCol>
                <a:gridCol w="1615688">
                  <a:extLst>
                    <a:ext uri="{9D8B030D-6E8A-4147-A177-3AD203B41FA5}">
                      <a16:colId xmlns:a16="http://schemas.microsoft.com/office/drawing/2014/main" val="20001"/>
                    </a:ext>
                  </a:extLst>
                </a:gridCol>
                <a:gridCol w="1562088">
                  <a:extLst>
                    <a:ext uri="{9D8B030D-6E8A-4147-A177-3AD203B41FA5}">
                      <a16:colId xmlns:a16="http://schemas.microsoft.com/office/drawing/2014/main" val="20002"/>
                    </a:ext>
                  </a:extLst>
                </a:gridCol>
                <a:gridCol w="1785244">
                  <a:extLst>
                    <a:ext uri="{9D8B030D-6E8A-4147-A177-3AD203B41FA5}">
                      <a16:colId xmlns:a16="http://schemas.microsoft.com/office/drawing/2014/main" val="20003"/>
                    </a:ext>
                  </a:extLst>
                </a:gridCol>
                <a:gridCol w="1264548">
                  <a:extLst>
                    <a:ext uri="{9D8B030D-6E8A-4147-A177-3AD203B41FA5}">
                      <a16:colId xmlns:a16="http://schemas.microsoft.com/office/drawing/2014/main" val="20004"/>
                    </a:ext>
                  </a:extLst>
                </a:gridCol>
              </a:tblGrid>
              <a:tr h="370840">
                <a:tc>
                  <a:txBody>
                    <a:bodyPr/>
                    <a:lstStyle/>
                    <a:p>
                      <a:r>
                        <a:rPr lang="en-US" dirty="0" smtClean="0"/>
                        <a:t>Stressful event</a:t>
                      </a:r>
                      <a:endParaRPr lang="en-US" dirty="0"/>
                    </a:p>
                  </a:txBody>
                  <a:tcPr/>
                </a:tc>
                <a:tc>
                  <a:txBody>
                    <a:bodyPr/>
                    <a:lstStyle/>
                    <a:p>
                      <a:pPr algn="ctr"/>
                      <a:r>
                        <a:rPr lang="en-US" dirty="0" smtClean="0"/>
                        <a:t>Constipation (</a:t>
                      </a:r>
                      <a:r>
                        <a:rPr lang="en-US" i="1" dirty="0" smtClean="0"/>
                        <a:t>n</a:t>
                      </a:r>
                      <a:r>
                        <a:rPr lang="en-US" dirty="0" smtClean="0"/>
                        <a:t>=416)</a:t>
                      </a:r>
                      <a:r>
                        <a:rPr lang="en-US" baseline="0" dirty="0" smtClean="0"/>
                        <a:t> </a:t>
                      </a:r>
                    </a:p>
                    <a:p>
                      <a:pPr algn="ctr"/>
                      <a:r>
                        <a:rPr lang="en-US" i="1" baseline="0" dirty="0" smtClean="0"/>
                        <a:t>n</a:t>
                      </a:r>
                      <a:r>
                        <a:rPr lang="en-US" baseline="0" dirty="0" smtClean="0"/>
                        <a:t> (%)</a:t>
                      </a:r>
                      <a:endParaRPr lang="en-US" dirty="0"/>
                    </a:p>
                  </a:txBody>
                  <a:tcPr/>
                </a:tc>
                <a:tc>
                  <a:txBody>
                    <a:bodyPr/>
                    <a:lstStyle/>
                    <a:p>
                      <a:pPr algn="ctr"/>
                      <a:r>
                        <a:rPr lang="en-US" dirty="0" smtClean="0"/>
                        <a:t>Controls (</a:t>
                      </a:r>
                      <a:r>
                        <a:rPr lang="en-US" i="1" dirty="0" smtClean="0"/>
                        <a:t>n</a:t>
                      </a:r>
                      <a:r>
                        <a:rPr lang="en-US" dirty="0" smtClean="0"/>
                        <a:t>=2283) </a:t>
                      </a:r>
                    </a:p>
                    <a:p>
                      <a:pPr algn="ctr"/>
                      <a:r>
                        <a:rPr lang="en-US" i="1" dirty="0" smtClean="0"/>
                        <a:t>n</a:t>
                      </a:r>
                      <a:r>
                        <a:rPr lang="en-US" dirty="0" smtClean="0"/>
                        <a:t> (%)</a:t>
                      </a:r>
                      <a:endParaRPr lang="en-US" dirty="0"/>
                    </a:p>
                  </a:txBody>
                  <a:tcPr/>
                </a:tc>
                <a:tc>
                  <a:txBody>
                    <a:bodyPr/>
                    <a:lstStyle/>
                    <a:p>
                      <a:pPr algn="ctr"/>
                      <a:r>
                        <a:rPr lang="en-US" dirty="0" smtClean="0"/>
                        <a:t>OR (95% CI)</a:t>
                      </a:r>
                      <a:endParaRPr lang="en-US" dirty="0"/>
                    </a:p>
                  </a:txBody>
                  <a:tcPr/>
                </a:tc>
                <a:tc>
                  <a:txBody>
                    <a:bodyPr/>
                    <a:lstStyle/>
                    <a:p>
                      <a:pPr algn="ctr"/>
                      <a:r>
                        <a:rPr lang="en-US" dirty="0" smtClean="0"/>
                        <a:t>P value</a:t>
                      </a:r>
                      <a:endParaRPr lang="en-US" dirty="0"/>
                    </a:p>
                  </a:txBody>
                  <a:tcPr/>
                </a:tc>
                <a:extLst>
                  <a:ext uri="{0D108BD9-81ED-4DB2-BD59-A6C34878D82A}">
                    <a16:rowId xmlns:a16="http://schemas.microsoft.com/office/drawing/2014/main" val="10000"/>
                  </a:ext>
                </a:extLst>
              </a:tr>
              <a:tr h="370840">
                <a:tc>
                  <a:txBody>
                    <a:bodyPr/>
                    <a:lstStyle/>
                    <a:p>
                      <a:r>
                        <a:rPr lang="en-US" dirty="0" smtClean="0"/>
                        <a:t>Separation from</a:t>
                      </a:r>
                      <a:r>
                        <a:rPr lang="en-US" baseline="0" dirty="0" smtClean="0"/>
                        <a:t> best friend</a:t>
                      </a:r>
                      <a:endParaRPr lang="en-US" dirty="0"/>
                    </a:p>
                  </a:txBody>
                  <a:tcPr/>
                </a:tc>
                <a:tc>
                  <a:txBody>
                    <a:bodyPr/>
                    <a:lstStyle/>
                    <a:p>
                      <a:pPr algn="ctr"/>
                      <a:r>
                        <a:rPr lang="en-US" dirty="0" smtClean="0"/>
                        <a:t>133 (32)</a:t>
                      </a:r>
                      <a:endParaRPr lang="en-US" dirty="0"/>
                    </a:p>
                  </a:txBody>
                  <a:tcPr/>
                </a:tc>
                <a:tc>
                  <a:txBody>
                    <a:bodyPr/>
                    <a:lstStyle/>
                    <a:p>
                      <a:pPr algn="ctr"/>
                      <a:r>
                        <a:rPr lang="en-US" dirty="0" smtClean="0"/>
                        <a:t>519 (22.7)</a:t>
                      </a:r>
                      <a:endParaRPr lang="en-US" dirty="0"/>
                    </a:p>
                  </a:txBody>
                  <a:tcPr/>
                </a:tc>
                <a:tc>
                  <a:txBody>
                    <a:bodyPr/>
                    <a:lstStyle/>
                    <a:p>
                      <a:pPr algn="ctr"/>
                      <a:r>
                        <a:rPr lang="en-US" dirty="0" smtClean="0"/>
                        <a:t>1.60 (1.26-2.02)</a:t>
                      </a:r>
                      <a:endParaRPr lang="en-US" dirty="0"/>
                    </a:p>
                  </a:txBody>
                  <a:tcPr/>
                </a:tc>
                <a:tc>
                  <a:txBody>
                    <a:bodyPr/>
                    <a:lstStyle/>
                    <a:p>
                      <a:pPr algn="ctr"/>
                      <a:r>
                        <a:rPr lang="en-US" dirty="0" smtClean="0"/>
                        <a:t>0.00006</a:t>
                      </a:r>
                      <a:endParaRPr lang="en-US" dirty="0"/>
                    </a:p>
                  </a:txBody>
                  <a:tcPr/>
                </a:tc>
                <a:extLst>
                  <a:ext uri="{0D108BD9-81ED-4DB2-BD59-A6C34878D82A}">
                    <a16:rowId xmlns:a16="http://schemas.microsoft.com/office/drawing/2014/main" val="10001"/>
                  </a:ext>
                </a:extLst>
              </a:tr>
              <a:tr h="370840">
                <a:tc>
                  <a:txBody>
                    <a:bodyPr/>
                    <a:lstStyle/>
                    <a:p>
                      <a:r>
                        <a:rPr lang="en-US" dirty="0" smtClean="0"/>
                        <a:t>Failure in an exam</a:t>
                      </a:r>
                      <a:endParaRPr lang="en-US" dirty="0"/>
                    </a:p>
                  </a:txBody>
                  <a:tcPr/>
                </a:tc>
                <a:tc>
                  <a:txBody>
                    <a:bodyPr/>
                    <a:lstStyle/>
                    <a:p>
                      <a:pPr algn="ctr"/>
                      <a:r>
                        <a:rPr lang="en-US" dirty="0" smtClean="0"/>
                        <a:t>82 (19.7)</a:t>
                      </a:r>
                      <a:endParaRPr lang="en-US" dirty="0"/>
                    </a:p>
                  </a:txBody>
                  <a:tcPr/>
                </a:tc>
                <a:tc>
                  <a:txBody>
                    <a:bodyPr/>
                    <a:lstStyle/>
                    <a:p>
                      <a:pPr algn="ctr"/>
                      <a:r>
                        <a:rPr lang="en-US" dirty="0" smtClean="0"/>
                        <a:t>244 (10.7)</a:t>
                      </a:r>
                      <a:endParaRPr lang="en-US" dirty="0"/>
                    </a:p>
                  </a:txBody>
                  <a:tcPr/>
                </a:tc>
                <a:tc>
                  <a:txBody>
                    <a:bodyPr/>
                    <a:lstStyle/>
                    <a:p>
                      <a:pPr algn="ctr"/>
                      <a:r>
                        <a:rPr lang="en-US" dirty="0" smtClean="0"/>
                        <a:t>2.05 (1.54-.43)</a:t>
                      </a:r>
                      <a:endParaRPr lang="en-US" dirty="0"/>
                    </a:p>
                  </a:txBody>
                  <a:tcPr/>
                </a:tc>
                <a:tc>
                  <a:txBody>
                    <a:bodyPr/>
                    <a:lstStyle/>
                    <a:p>
                      <a:pPr algn="ctr"/>
                      <a:r>
                        <a:rPr lang="en-US" dirty="0" smtClean="0"/>
                        <a:t>&lt;0.00001</a:t>
                      </a:r>
                      <a:endParaRPr lang="en-US" dirty="0"/>
                    </a:p>
                  </a:txBody>
                  <a:tcPr/>
                </a:tc>
                <a:extLst>
                  <a:ext uri="{0D108BD9-81ED-4DB2-BD59-A6C34878D82A}">
                    <a16:rowId xmlns:a16="http://schemas.microsoft.com/office/drawing/2014/main" val="10002"/>
                  </a:ext>
                </a:extLst>
              </a:tr>
              <a:tr h="370840">
                <a:tc>
                  <a:txBody>
                    <a:bodyPr/>
                    <a:lstStyle/>
                    <a:p>
                      <a:r>
                        <a:rPr lang="en-US" dirty="0" smtClean="0"/>
                        <a:t>Severe illness in family</a:t>
                      </a:r>
                      <a:endParaRPr lang="en-US" dirty="0"/>
                    </a:p>
                  </a:txBody>
                  <a:tcPr/>
                </a:tc>
                <a:tc>
                  <a:txBody>
                    <a:bodyPr/>
                    <a:lstStyle/>
                    <a:p>
                      <a:pPr algn="ctr"/>
                      <a:r>
                        <a:rPr lang="en-US" dirty="0" smtClean="0"/>
                        <a:t>106 (25.5)</a:t>
                      </a:r>
                      <a:endParaRPr lang="en-US" dirty="0"/>
                    </a:p>
                  </a:txBody>
                  <a:tcPr/>
                </a:tc>
                <a:tc>
                  <a:txBody>
                    <a:bodyPr/>
                    <a:lstStyle/>
                    <a:p>
                      <a:pPr algn="ctr"/>
                      <a:r>
                        <a:rPr lang="en-US" dirty="0" smtClean="0"/>
                        <a:t>281 (12.3)</a:t>
                      </a:r>
                      <a:endParaRPr lang="en-US" dirty="0"/>
                    </a:p>
                  </a:txBody>
                  <a:tcPr/>
                </a:tc>
                <a:tc>
                  <a:txBody>
                    <a:bodyPr/>
                    <a:lstStyle/>
                    <a:p>
                      <a:pPr algn="ctr"/>
                      <a:r>
                        <a:rPr lang="en-US" dirty="0" smtClean="0"/>
                        <a:t>2.44 (1.88-3.16)</a:t>
                      </a:r>
                      <a:endParaRPr lang="en-US" dirty="0"/>
                    </a:p>
                  </a:txBody>
                  <a:tcPr/>
                </a:tc>
                <a:tc>
                  <a:txBody>
                    <a:bodyPr/>
                    <a:lstStyle/>
                    <a:p>
                      <a:pPr algn="ctr"/>
                      <a:r>
                        <a:rPr lang="en-US" dirty="0" smtClean="0"/>
                        <a:t>&lt;0.00001</a:t>
                      </a:r>
                      <a:endParaRPr lang="en-US" dirty="0"/>
                    </a:p>
                  </a:txBody>
                  <a:tcPr/>
                </a:tc>
                <a:extLst>
                  <a:ext uri="{0D108BD9-81ED-4DB2-BD59-A6C34878D82A}">
                    <a16:rowId xmlns:a16="http://schemas.microsoft.com/office/drawing/2014/main" val="10003"/>
                  </a:ext>
                </a:extLst>
              </a:tr>
              <a:tr h="370840">
                <a:tc>
                  <a:txBody>
                    <a:bodyPr/>
                    <a:lstStyle/>
                    <a:p>
                      <a:r>
                        <a:rPr lang="en-US" dirty="0" smtClean="0"/>
                        <a:t>Parental job loss</a:t>
                      </a:r>
                      <a:endParaRPr lang="en-US" dirty="0"/>
                    </a:p>
                  </a:txBody>
                  <a:tcPr/>
                </a:tc>
                <a:tc>
                  <a:txBody>
                    <a:bodyPr/>
                    <a:lstStyle/>
                    <a:p>
                      <a:pPr algn="ctr"/>
                      <a:r>
                        <a:rPr lang="en-US" dirty="0" smtClean="0"/>
                        <a:t>30 (7.2)</a:t>
                      </a:r>
                      <a:endParaRPr lang="en-US" dirty="0"/>
                    </a:p>
                  </a:txBody>
                  <a:tcPr/>
                </a:tc>
                <a:tc>
                  <a:txBody>
                    <a:bodyPr/>
                    <a:lstStyle/>
                    <a:p>
                      <a:pPr algn="ctr"/>
                      <a:r>
                        <a:rPr lang="en-US" dirty="0" smtClean="0"/>
                        <a:t>62 (2.7)</a:t>
                      </a:r>
                      <a:endParaRPr lang="en-US" dirty="0"/>
                    </a:p>
                  </a:txBody>
                  <a:tcPr/>
                </a:tc>
                <a:tc>
                  <a:txBody>
                    <a:bodyPr/>
                    <a:lstStyle/>
                    <a:p>
                      <a:pPr algn="ctr"/>
                      <a:r>
                        <a:rPr lang="en-US" dirty="0" smtClean="0"/>
                        <a:t>2.78 (1.73-4.46)</a:t>
                      </a:r>
                      <a:endParaRPr lang="en-US" dirty="0"/>
                    </a:p>
                  </a:txBody>
                  <a:tcPr/>
                </a:tc>
                <a:tc>
                  <a:txBody>
                    <a:bodyPr/>
                    <a:lstStyle/>
                    <a:p>
                      <a:pPr algn="ctr"/>
                      <a:r>
                        <a:rPr lang="en-US" dirty="0" smtClean="0"/>
                        <a:t>&lt;0.00001</a:t>
                      </a:r>
                      <a:endParaRPr lang="en-US" dirty="0"/>
                    </a:p>
                  </a:txBody>
                  <a:tcPr/>
                </a:tc>
                <a:extLst>
                  <a:ext uri="{0D108BD9-81ED-4DB2-BD59-A6C34878D82A}">
                    <a16:rowId xmlns:a16="http://schemas.microsoft.com/office/drawing/2014/main" val="10004"/>
                  </a:ext>
                </a:extLst>
              </a:tr>
              <a:tr h="370840">
                <a:tc>
                  <a:txBody>
                    <a:bodyPr/>
                    <a:lstStyle/>
                    <a:p>
                      <a:r>
                        <a:rPr lang="en-US" dirty="0" smtClean="0"/>
                        <a:t>Frequent punishment at home</a:t>
                      </a:r>
                      <a:endParaRPr lang="en-US" dirty="0"/>
                    </a:p>
                  </a:txBody>
                  <a:tcPr/>
                </a:tc>
                <a:tc>
                  <a:txBody>
                    <a:bodyPr/>
                    <a:lstStyle/>
                    <a:p>
                      <a:pPr algn="ctr"/>
                      <a:r>
                        <a:rPr lang="en-US" dirty="0" smtClean="0"/>
                        <a:t>65 (15.6)</a:t>
                      </a:r>
                      <a:endParaRPr lang="en-US" dirty="0"/>
                    </a:p>
                  </a:txBody>
                  <a:tcPr/>
                </a:tc>
                <a:tc>
                  <a:txBody>
                    <a:bodyPr/>
                    <a:lstStyle/>
                    <a:p>
                      <a:pPr algn="ctr"/>
                      <a:r>
                        <a:rPr lang="en-US" dirty="0" smtClean="0"/>
                        <a:t>140 (6.1)</a:t>
                      </a:r>
                      <a:endParaRPr lang="en-US" dirty="0"/>
                    </a:p>
                  </a:txBody>
                  <a:tcPr/>
                </a:tc>
                <a:tc>
                  <a:txBody>
                    <a:bodyPr/>
                    <a:lstStyle/>
                    <a:p>
                      <a:pPr algn="ctr"/>
                      <a:r>
                        <a:rPr lang="en-US" dirty="0" smtClean="0"/>
                        <a:t>2.83 (2.04-3.95)</a:t>
                      </a:r>
                      <a:endParaRPr lang="en-US" dirty="0"/>
                    </a:p>
                  </a:txBody>
                  <a:tcPr/>
                </a:tc>
                <a:tc>
                  <a:txBody>
                    <a:bodyPr/>
                    <a:lstStyle/>
                    <a:p>
                      <a:pPr algn="ctr"/>
                      <a:r>
                        <a:rPr lang="en-US" dirty="0" smtClean="0"/>
                        <a:t>&lt;0.00001</a:t>
                      </a:r>
                      <a:endParaRPr lang="en-US" dirty="0"/>
                    </a:p>
                  </a:txBody>
                  <a:tcPr/>
                </a:tc>
                <a:extLst>
                  <a:ext uri="{0D108BD9-81ED-4DB2-BD59-A6C34878D82A}">
                    <a16:rowId xmlns:a16="http://schemas.microsoft.com/office/drawing/2014/main" val="10005"/>
                  </a:ext>
                </a:extLst>
              </a:tr>
              <a:tr h="370840">
                <a:tc>
                  <a:txBody>
                    <a:bodyPr/>
                    <a:lstStyle/>
                    <a:p>
                      <a:r>
                        <a:rPr lang="en-US" dirty="0" smtClean="0"/>
                        <a:t>Living in war affected area</a:t>
                      </a:r>
                      <a:endParaRPr lang="en-US" dirty="0"/>
                    </a:p>
                  </a:txBody>
                  <a:tcPr/>
                </a:tc>
                <a:tc>
                  <a:txBody>
                    <a:bodyPr/>
                    <a:lstStyle/>
                    <a:p>
                      <a:pPr algn="ctr"/>
                      <a:r>
                        <a:rPr lang="en-US" dirty="0" smtClean="0"/>
                        <a:t>195 (46.8)</a:t>
                      </a:r>
                      <a:endParaRPr lang="en-US" dirty="0"/>
                    </a:p>
                  </a:txBody>
                  <a:tcPr/>
                </a:tc>
                <a:tc>
                  <a:txBody>
                    <a:bodyPr/>
                    <a:lstStyle/>
                    <a:p>
                      <a:pPr algn="ctr"/>
                      <a:r>
                        <a:rPr lang="en-US" dirty="0" smtClean="0"/>
                        <a:t>883(38.7)</a:t>
                      </a:r>
                      <a:endParaRPr lang="en-US" dirty="0"/>
                    </a:p>
                  </a:txBody>
                  <a:tcPr/>
                </a:tc>
                <a:tc>
                  <a:txBody>
                    <a:bodyPr/>
                    <a:lstStyle/>
                    <a:p>
                      <a:pPr algn="ctr"/>
                      <a:r>
                        <a:rPr lang="en-US" dirty="0" smtClean="0"/>
                        <a:t>1.40 (1.13-1.74)</a:t>
                      </a:r>
                      <a:endParaRPr lang="en-US" dirty="0"/>
                    </a:p>
                  </a:txBody>
                  <a:tcPr/>
                </a:tc>
                <a:tc>
                  <a:txBody>
                    <a:bodyPr/>
                    <a:lstStyle/>
                    <a:p>
                      <a:pPr algn="ctr"/>
                      <a:r>
                        <a:rPr lang="en-US" dirty="0" smtClean="0"/>
                        <a:t>0.002</a:t>
                      </a:r>
                      <a:endParaRPr lang="en-US" dirty="0"/>
                    </a:p>
                  </a:txBody>
                  <a:tcPr/>
                </a:tc>
                <a:extLst>
                  <a:ext uri="{0D108BD9-81ED-4DB2-BD59-A6C34878D82A}">
                    <a16:rowId xmlns:a16="http://schemas.microsoft.com/office/drawing/2014/main" val="10006"/>
                  </a:ext>
                </a:extLst>
              </a:tr>
            </a:tbl>
          </a:graphicData>
        </a:graphic>
      </p:graphicFrame>
      <p:sp>
        <p:nvSpPr>
          <p:cNvPr id="2" name="TextBox 1"/>
          <p:cNvSpPr txBox="1"/>
          <p:nvPr/>
        </p:nvSpPr>
        <p:spPr>
          <a:xfrm>
            <a:off x="337963" y="5215695"/>
            <a:ext cx="8568952" cy="1569660"/>
          </a:xfrm>
          <a:prstGeom prst="rect">
            <a:avLst/>
          </a:prstGeom>
          <a:ln>
            <a:solidFill>
              <a:srgbClr val="FF0000"/>
            </a:solidFill>
          </a:ln>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US" sz="2400" dirty="0" smtClean="0"/>
              <a:t>Major psychological trauma leads to constipation </a:t>
            </a:r>
            <a:endParaRPr lang="en-US" sz="2400" dirty="0"/>
          </a:p>
          <a:p>
            <a:r>
              <a:rPr lang="en-US" sz="2400" i="1" dirty="0" smtClean="0"/>
              <a:t>			</a:t>
            </a:r>
            <a:r>
              <a:rPr lang="en-US" sz="2000" i="1" dirty="0" smtClean="0"/>
              <a:t>- </a:t>
            </a:r>
            <a:r>
              <a:rPr lang="en-US" sz="2000" b="1" i="1" dirty="0" err="1" smtClean="0">
                <a:solidFill>
                  <a:srgbClr val="008000"/>
                </a:solidFill>
              </a:rPr>
              <a:t>Inan</a:t>
            </a:r>
            <a:r>
              <a:rPr lang="en-US" sz="2000" b="1" i="1" dirty="0" smtClean="0">
                <a:solidFill>
                  <a:srgbClr val="008000"/>
                </a:solidFill>
              </a:rPr>
              <a:t> M, et al. 2007, </a:t>
            </a:r>
            <a:r>
              <a:rPr lang="en-US" sz="2000" b="1" i="1" dirty="0" err="1" smtClean="0">
                <a:solidFill>
                  <a:srgbClr val="008000"/>
                </a:solidFill>
              </a:rPr>
              <a:t>Benninga</a:t>
            </a:r>
            <a:r>
              <a:rPr lang="en-US" sz="2000" b="1" i="1" dirty="0" smtClean="0">
                <a:solidFill>
                  <a:srgbClr val="008000"/>
                </a:solidFill>
              </a:rPr>
              <a:t> M, et al. 1994</a:t>
            </a:r>
          </a:p>
          <a:p>
            <a:r>
              <a:rPr lang="en-US" sz="2400" dirty="0" smtClean="0"/>
              <a:t>No association with divorce of parents </a:t>
            </a:r>
          </a:p>
          <a:p>
            <a:r>
              <a:rPr lang="en-US" sz="2400" i="1" dirty="0"/>
              <a:t>	</a:t>
            </a:r>
            <a:r>
              <a:rPr lang="en-US" sz="2400" i="1" dirty="0" smtClean="0"/>
              <a:t>		</a:t>
            </a:r>
            <a:r>
              <a:rPr lang="en-US" sz="2000" i="1" dirty="0" smtClean="0"/>
              <a:t>- </a:t>
            </a:r>
            <a:r>
              <a:rPr lang="en-US" sz="2000" b="1" i="1" dirty="0" err="1" smtClean="0">
                <a:solidFill>
                  <a:srgbClr val="008000"/>
                </a:solidFill>
              </a:rPr>
              <a:t>Inan</a:t>
            </a:r>
            <a:r>
              <a:rPr lang="en-US" sz="2000" b="1" i="1" dirty="0" smtClean="0">
                <a:solidFill>
                  <a:srgbClr val="008000"/>
                </a:solidFill>
              </a:rPr>
              <a:t> M, et al. 2007, </a:t>
            </a:r>
            <a:r>
              <a:rPr lang="en-US" sz="2000" b="1" i="1" dirty="0" err="1" smtClean="0">
                <a:solidFill>
                  <a:srgbClr val="008000"/>
                </a:solidFill>
              </a:rPr>
              <a:t>Lisboa</a:t>
            </a:r>
            <a:r>
              <a:rPr lang="en-US" sz="2000" b="1" i="1" dirty="0" smtClean="0">
                <a:solidFill>
                  <a:srgbClr val="008000"/>
                </a:solidFill>
              </a:rPr>
              <a:t> VA, et al. 2008</a:t>
            </a:r>
            <a:endParaRPr lang="en-US" sz="2000" b="1" i="1" dirty="0">
              <a:solidFill>
                <a:srgbClr val="008000"/>
              </a:solidFill>
            </a:endParaRPr>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4797152"/>
            <a:ext cx="4433913" cy="4124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8729583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6" name="Picture 5" descr="child-abuse.jpg"/>
          <p:cNvPicPr>
            <a:picLocks noChangeAspect="1"/>
          </p:cNvPicPr>
          <p:nvPr/>
        </p:nvPicPr>
        <p:blipFill>
          <a:blip r:embed="rId2"/>
          <a:stretch>
            <a:fillRect/>
          </a:stretch>
        </p:blipFill>
        <p:spPr>
          <a:xfrm>
            <a:off x="1066800" y="0"/>
            <a:ext cx="6858000" cy="6858000"/>
          </a:xfrm>
          <a:prstGeom prst="rect">
            <a:avLst/>
          </a:prstGeom>
        </p:spPr>
      </p:pic>
      <p:sp>
        <p:nvSpPr>
          <p:cNvPr id="2" name="Title 1"/>
          <p:cNvSpPr>
            <a:spLocks noGrp="1"/>
          </p:cNvSpPr>
          <p:nvPr>
            <p:ph type="title"/>
          </p:nvPr>
        </p:nvSpPr>
        <p:spPr>
          <a:xfrm>
            <a:off x="0" y="274638"/>
            <a:ext cx="9144000" cy="1143000"/>
          </a:xfrm>
        </p:spPr>
        <p:txBody>
          <a:bodyPr>
            <a:noAutofit/>
          </a:bodyPr>
          <a:lstStyle/>
          <a:p>
            <a:r>
              <a:rPr lang="en-US" b="1" dirty="0" smtClean="0">
                <a:solidFill>
                  <a:srgbClr val="FF0000"/>
                </a:solidFill>
              </a:rPr>
              <a:t>Child Maltreatment and Constipation</a:t>
            </a:r>
            <a:endParaRPr lang="en-US" b="1" dirty="0">
              <a:solidFill>
                <a:srgbClr val="FF0000"/>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19425317"/>
              </p:ext>
            </p:extLst>
          </p:nvPr>
        </p:nvGraphicFramePr>
        <p:xfrm>
          <a:off x="228600" y="3581399"/>
          <a:ext cx="8763000" cy="2727961"/>
        </p:xfrm>
        <a:graphic>
          <a:graphicData uri="http://schemas.openxmlformats.org/drawingml/2006/table">
            <a:tbl>
              <a:tblPr firstRow="1" bandRow="1">
                <a:tableStyleId>{5C22544A-7EE6-4342-B048-85BDC9FD1C3A}</a:tableStyleId>
              </a:tblPr>
              <a:tblGrid>
                <a:gridCol w="2190750">
                  <a:extLst>
                    <a:ext uri="{9D8B030D-6E8A-4147-A177-3AD203B41FA5}">
                      <a16:colId xmlns:a16="http://schemas.microsoft.com/office/drawing/2014/main" val="20000"/>
                    </a:ext>
                  </a:extLst>
                </a:gridCol>
                <a:gridCol w="2190750">
                  <a:extLst>
                    <a:ext uri="{9D8B030D-6E8A-4147-A177-3AD203B41FA5}">
                      <a16:colId xmlns:a16="http://schemas.microsoft.com/office/drawing/2014/main" val="20001"/>
                    </a:ext>
                  </a:extLst>
                </a:gridCol>
                <a:gridCol w="2190750">
                  <a:extLst>
                    <a:ext uri="{9D8B030D-6E8A-4147-A177-3AD203B41FA5}">
                      <a16:colId xmlns:a16="http://schemas.microsoft.com/office/drawing/2014/main" val="20002"/>
                    </a:ext>
                  </a:extLst>
                </a:gridCol>
                <a:gridCol w="2190750">
                  <a:extLst>
                    <a:ext uri="{9D8B030D-6E8A-4147-A177-3AD203B41FA5}">
                      <a16:colId xmlns:a16="http://schemas.microsoft.com/office/drawing/2014/main" val="20003"/>
                    </a:ext>
                  </a:extLst>
                </a:gridCol>
              </a:tblGrid>
              <a:tr h="1031302">
                <a:tc>
                  <a:txBody>
                    <a:bodyPr/>
                    <a:lstStyle/>
                    <a:p>
                      <a:r>
                        <a:rPr lang="en-US" sz="2800" dirty="0" smtClean="0"/>
                        <a:t>Type of abuse</a:t>
                      </a:r>
                      <a:endParaRPr lang="en-US" sz="2800" dirty="0"/>
                    </a:p>
                  </a:txBody>
                  <a:tcPr/>
                </a:tc>
                <a:tc>
                  <a:txBody>
                    <a:bodyPr/>
                    <a:lstStyle/>
                    <a:p>
                      <a:pPr algn="ctr"/>
                      <a:r>
                        <a:rPr lang="en-US" sz="2800" dirty="0" smtClean="0"/>
                        <a:t>Constipation No (%)</a:t>
                      </a:r>
                      <a:endParaRPr lang="en-US" sz="2800" dirty="0"/>
                    </a:p>
                  </a:txBody>
                  <a:tcPr/>
                </a:tc>
                <a:tc>
                  <a:txBody>
                    <a:bodyPr/>
                    <a:lstStyle/>
                    <a:p>
                      <a:pPr algn="ctr"/>
                      <a:r>
                        <a:rPr lang="en-US" sz="2800" dirty="0" smtClean="0"/>
                        <a:t>Controls  </a:t>
                      </a:r>
                    </a:p>
                    <a:p>
                      <a:pPr algn="ctr"/>
                      <a:r>
                        <a:rPr lang="en-US" sz="2800" dirty="0" smtClean="0"/>
                        <a:t>No (%)</a:t>
                      </a:r>
                      <a:endParaRPr lang="en-US" sz="2800" dirty="0"/>
                    </a:p>
                  </a:txBody>
                  <a:tcPr/>
                </a:tc>
                <a:tc>
                  <a:txBody>
                    <a:bodyPr/>
                    <a:lstStyle/>
                    <a:p>
                      <a:pPr algn="ctr"/>
                      <a:r>
                        <a:rPr lang="en-US" sz="2800" dirty="0" smtClean="0"/>
                        <a:t>p</a:t>
                      </a:r>
                      <a:r>
                        <a:rPr lang="en-US" sz="2800" baseline="0" dirty="0" smtClean="0"/>
                        <a:t> value</a:t>
                      </a:r>
                      <a:endParaRPr lang="en-US" sz="2800" dirty="0"/>
                    </a:p>
                  </a:txBody>
                  <a:tcPr/>
                </a:tc>
                <a:extLst>
                  <a:ext uri="{0D108BD9-81ED-4DB2-BD59-A6C34878D82A}">
                    <a16:rowId xmlns:a16="http://schemas.microsoft.com/office/drawing/2014/main" val="10000"/>
                  </a:ext>
                </a:extLst>
              </a:tr>
              <a:tr h="565553">
                <a:tc>
                  <a:txBody>
                    <a:bodyPr/>
                    <a:lstStyle/>
                    <a:p>
                      <a:r>
                        <a:rPr lang="en-US" sz="2800" dirty="0" smtClean="0"/>
                        <a:t>Physical</a:t>
                      </a:r>
                      <a:endParaRPr lang="en-US" sz="2800" dirty="0"/>
                    </a:p>
                  </a:txBody>
                  <a:tcPr/>
                </a:tc>
                <a:tc>
                  <a:txBody>
                    <a:bodyPr/>
                    <a:lstStyle/>
                    <a:p>
                      <a:pPr algn="ctr"/>
                      <a:r>
                        <a:rPr lang="en-US" sz="2800" dirty="0" smtClean="0"/>
                        <a:t>57 (41.6)</a:t>
                      </a:r>
                      <a:endParaRPr lang="en-US" sz="2800" dirty="0"/>
                    </a:p>
                  </a:txBody>
                  <a:tcPr/>
                </a:tc>
                <a:tc>
                  <a:txBody>
                    <a:bodyPr/>
                    <a:lstStyle/>
                    <a:p>
                      <a:pPr algn="ctr"/>
                      <a:r>
                        <a:rPr lang="en-US" sz="2800" dirty="0" smtClean="0"/>
                        <a:t>381 (23.1)</a:t>
                      </a:r>
                      <a:endParaRPr lang="en-US" sz="2800" dirty="0"/>
                    </a:p>
                  </a:txBody>
                  <a:tcPr/>
                </a:tc>
                <a:tc>
                  <a:txBody>
                    <a:bodyPr/>
                    <a:lstStyle/>
                    <a:p>
                      <a:pPr algn="ctr"/>
                      <a:r>
                        <a:rPr lang="en-US" sz="2800" dirty="0" smtClean="0"/>
                        <a:t>&lt;0.0001</a:t>
                      </a:r>
                      <a:endParaRPr lang="en-US" sz="2800" dirty="0"/>
                    </a:p>
                  </a:txBody>
                  <a:tcPr/>
                </a:tc>
                <a:extLst>
                  <a:ext uri="{0D108BD9-81ED-4DB2-BD59-A6C34878D82A}">
                    <a16:rowId xmlns:a16="http://schemas.microsoft.com/office/drawing/2014/main" val="10001"/>
                  </a:ext>
                </a:extLst>
              </a:tr>
              <a:tr h="565553">
                <a:tc>
                  <a:txBody>
                    <a:bodyPr/>
                    <a:lstStyle/>
                    <a:p>
                      <a:r>
                        <a:rPr lang="en-US" sz="2800" dirty="0" smtClean="0"/>
                        <a:t>Emotional</a:t>
                      </a:r>
                      <a:endParaRPr lang="en-US" sz="2800" dirty="0"/>
                    </a:p>
                  </a:txBody>
                  <a:tcPr/>
                </a:tc>
                <a:tc>
                  <a:txBody>
                    <a:bodyPr/>
                    <a:lstStyle/>
                    <a:p>
                      <a:pPr algn="ctr"/>
                      <a:r>
                        <a:rPr lang="en-US" sz="2800" dirty="0" smtClean="0"/>
                        <a:t>56 (40.9)</a:t>
                      </a:r>
                      <a:endParaRPr lang="en-US" sz="2800" dirty="0"/>
                    </a:p>
                  </a:txBody>
                  <a:tcPr/>
                </a:tc>
                <a:tc>
                  <a:txBody>
                    <a:bodyPr/>
                    <a:lstStyle/>
                    <a:p>
                      <a:pPr algn="ctr"/>
                      <a:r>
                        <a:rPr lang="en-US" sz="2800" dirty="0" smtClean="0"/>
                        <a:t>340 (20.8)</a:t>
                      </a:r>
                      <a:endParaRPr lang="en-US" sz="2800" dirty="0"/>
                    </a:p>
                  </a:txBody>
                  <a:tcPr/>
                </a:tc>
                <a:tc>
                  <a:txBody>
                    <a:bodyPr/>
                    <a:lstStyle/>
                    <a:p>
                      <a:pPr algn="ctr"/>
                      <a:r>
                        <a:rPr lang="en-US" sz="2800" dirty="0" smtClean="0"/>
                        <a:t>&lt;0.0001</a:t>
                      </a:r>
                      <a:endParaRPr lang="en-US" sz="2800" dirty="0"/>
                    </a:p>
                  </a:txBody>
                  <a:tcPr/>
                </a:tc>
                <a:extLst>
                  <a:ext uri="{0D108BD9-81ED-4DB2-BD59-A6C34878D82A}">
                    <a16:rowId xmlns:a16="http://schemas.microsoft.com/office/drawing/2014/main" val="10002"/>
                  </a:ext>
                </a:extLst>
              </a:tr>
              <a:tr h="565553">
                <a:tc>
                  <a:txBody>
                    <a:bodyPr/>
                    <a:lstStyle/>
                    <a:p>
                      <a:r>
                        <a:rPr lang="en-US" sz="2800" dirty="0" smtClean="0"/>
                        <a:t>Sexual</a:t>
                      </a:r>
                      <a:endParaRPr lang="en-US" sz="2800" dirty="0"/>
                    </a:p>
                  </a:txBody>
                  <a:tcPr/>
                </a:tc>
                <a:tc>
                  <a:txBody>
                    <a:bodyPr/>
                    <a:lstStyle/>
                    <a:p>
                      <a:pPr algn="ctr"/>
                      <a:r>
                        <a:rPr lang="en-US" sz="2800" dirty="0" smtClean="0"/>
                        <a:t>8 (5.8)</a:t>
                      </a:r>
                      <a:endParaRPr lang="en-US" sz="2800" dirty="0"/>
                    </a:p>
                  </a:txBody>
                  <a:tcPr/>
                </a:tc>
                <a:tc>
                  <a:txBody>
                    <a:bodyPr/>
                    <a:lstStyle/>
                    <a:p>
                      <a:pPr algn="ctr"/>
                      <a:r>
                        <a:rPr lang="en-US" sz="2800" dirty="0" smtClean="0"/>
                        <a:t>43 (2.6)</a:t>
                      </a:r>
                      <a:endParaRPr lang="en-US" sz="2800" dirty="0"/>
                    </a:p>
                  </a:txBody>
                  <a:tcPr/>
                </a:tc>
                <a:tc>
                  <a:txBody>
                    <a:bodyPr/>
                    <a:lstStyle/>
                    <a:p>
                      <a:pPr algn="ctr"/>
                      <a:r>
                        <a:rPr lang="en-US" sz="2800" dirty="0" smtClean="0"/>
                        <a:t>0.03</a:t>
                      </a:r>
                      <a:endParaRPr lang="en-US" sz="2800" dirty="0"/>
                    </a:p>
                  </a:txBody>
                  <a:tcPr/>
                </a:tc>
                <a:extLst>
                  <a:ext uri="{0D108BD9-81ED-4DB2-BD59-A6C34878D82A}">
                    <a16:rowId xmlns:a16="http://schemas.microsoft.com/office/drawing/2014/main" val="10003"/>
                  </a:ext>
                </a:extLst>
              </a:tr>
            </a:tbl>
          </a:graphicData>
        </a:graphic>
      </p:graphicFrame>
      <p:sp>
        <p:nvSpPr>
          <p:cNvPr id="5" name="Rectangle 4"/>
          <p:cNvSpPr/>
          <p:nvPr/>
        </p:nvSpPr>
        <p:spPr>
          <a:xfrm>
            <a:off x="5562600" y="6416000"/>
            <a:ext cx="3074047" cy="461665"/>
          </a:xfrm>
          <a:prstGeom prst="rect">
            <a:avLst/>
          </a:prstGeom>
        </p:spPr>
        <p:txBody>
          <a:bodyPr wrap="none">
            <a:spAutoFit/>
          </a:bodyPr>
          <a:lstStyle/>
          <a:p>
            <a:r>
              <a:rPr lang="en-US" sz="2400" b="1" i="1" dirty="0" err="1" smtClean="0">
                <a:solidFill>
                  <a:srgbClr val="FFFF00"/>
                </a:solidFill>
              </a:rPr>
              <a:t>Rajindrajith</a:t>
            </a:r>
            <a:r>
              <a:rPr lang="en-US" sz="2400" b="1" i="1" dirty="0" smtClean="0">
                <a:solidFill>
                  <a:srgbClr val="FFFF00"/>
                </a:solidFill>
              </a:rPr>
              <a:t> et al. 2014</a:t>
            </a:r>
            <a:endParaRPr lang="en-US" sz="2400" b="1" i="1" dirty="0">
              <a:solidFill>
                <a:srgbClr val="FFFF00"/>
              </a:solidFill>
            </a:endParaRPr>
          </a:p>
        </p:txBody>
      </p:sp>
    </p:spTree>
    <p:extLst>
      <p:ext uri="{BB962C8B-B14F-4D97-AF65-F5344CB8AC3E}">
        <p14:creationId xmlns:p14="http://schemas.microsoft.com/office/powerpoint/2010/main" val="15200058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67544" y="1772816"/>
            <a:ext cx="8229600" cy="2952328"/>
          </a:xfrm>
          <a:prstGeom prst="rect">
            <a:avLst/>
          </a:prstGeom>
        </p:spPr>
        <p:txBody>
          <a:bodyPr>
            <a:normAutofit fontScale="900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000" b="1" dirty="0" smtClean="0">
                <a:solidFill>
                  <a:schemeClr val="accent1"/>
                </a:solidFill>
                <a:latin typeface="Arial" pitchFamily="34" charset="0"/>
                <a:cs typeface="Arial" pitchFamily="34" charset="0"/>
              </a:rPr>
              <a:t/>
            </a:r>
            <a:br>
              <a:rPr lang="en-US" sz="6000" b="1" dirty="0" smtClean="0">
                <a:solidFill>
                  <a:schemeClr val="accent1"/>
                </a:solidFill>
                <a:latin typeface="Arial" pitchFamily="34" charset="0"/>
                <a:cs typeface="Arial" pitchFamily="34" charset="0"/>
              </a:rPr>
            </a:br>
            <a:r>
              <a:rPr lang="en-US" dirty="0" smtClean="0"/>
              <a:t/>
            </a:r>
            <a:br>
              <a:rPr lang="en-US" dirty="0" smtClean="0"/>
            </a:br>
            <a:r>
              <a:rPr lang="en-US" sz="5300" b="1" i="1" dirty="0" smtClean="0">
                <a:latin typeface="Arial" pitchFamily="34" charset="0"/>
                <a:cs typeface="Arial" pitchFamily="34" charset="0"/>
              </a:rPr>
              <a:t>Clinical evaluation of children with constipation</a:t>
            </a:r>
            <a:endParaRPr lang="en-US" sz="5300" b="1" i="1" dirty="0">
              <a:latin typeface="Arial" pitchFamily="34" charset="0"/>
              <a:cs typeface="Arial" pitchFamily="34" charset="0"/>
            </a:endParaRPr>
          </a:p>
        </p:txBody>
      </p:sp>
    </p:spTree>
    <p:extLst>
      <p:ext uri="{BB962C8B-B14F-4D97-AF65-F5344CB8AC3E}">
        <p14:creationId xmlns:p14="http://schemas.microsoft.com/office/powerpoint/2010/main" val="133963146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Presenting features of chronic constipation</a:t>
            </a:r>
            <a:endParaRPr lang="en-US" b="1" dirty="0"/>
          </a:p>
        </p:txBody>
      </p:sp>
      <p:sp>
        <p:nvSpPr>
          <p:cNvPr id="3" name="Content Placeholder 2"/>
          <p:cNvSpPr>
            <a:spLocks noGrp="1"/>
          </p:cNvSpPr>
          <p:nvPr>
            <p:ph idx="1"/>
          </p:nvPr>
        </p:nvSpPr>
        <p:spPr>
          <a:xfrm>
            <a:off x="457200" y="1600200"/>
            <a:ext cx="8229600" cy="5069160"/>
          </a:xfrm>
        </p:spPr>
        <p:txBody>
          <a:bodyPr>
            <a:normAutofit lnSpcReduction="10000"/>
          </a:bodyPr>
          <a:lstStyle/>
          <a:p>
            <a:r>
              <a:rPr lang="en-US" dirty="0" smtClean="0">
                <a:solidFill>
                  <a:schemeClr val="tx1"/>
                </a:solidFill>
              </a:rPr>
              <a:t>Reduce frequency of defecation</a:t>
            </a:r>
          </a:p>
          <a:p>
            <a:r>
              <a:rPr lang="en-US" dirty="0" smtClean="0">
                <a:solidFill>
                  <a:schemeClr val="tx1"/>
                </a:solidFill>
              </a:rPr>
              <a:t>Pain while passing stools</a:t>
            </a:r>
          </a:p>
          <a:p>
            <a:r>
              <a:rPr lang="en-US" dirty="0" err="1" smtClean="0">
                <a:solidFill>
                  <a:schemeClr val="tx1"/>
                </a:solidFill>
              </a:rPr>
              <a:t>Faecal</a:t>
            </a:r>
            <a:r>
              <a:rPr lang="en-US" dirty="0" smtClean="0">
                <a:solidFill>
                  <a:schemeClr val="tx1"/>
                </a:solidFill>
              </a:rPr>
              <a:t> incontinence</a:t>
            </a:r>
          </a:p>
          <a:p>
            <a:r>
              <a:rPr lang="en-US" dirty="0" smtClean="0">
                <a:solidFill>
                  <a:schemeClr val="tx1"/>
                </a:solidFill>
              </a:rPr>
              <a:t>Stool withholding </a:t>
            </a:r>
          </a:p>
          <a:p>
            <a:r>
              <a:rPr lang="en-US" dirty="0" smtClean="0">
                <a:solidFill>
                  <a:schemeClr val="tx1"/>
                </a:solidFill>
              </a:rPr>
              <a:t>Occasional large volume stools</a:t>
            </a:r>
          </a:p>
          <a:p>
            <a:r>
              <a:rPr lang="en-US" dirty="0" smtClean="0">
                <a:solidFill>
                  <a:schemeClr val="tx1"/>
                </a:solidFill>
              </a:rPr>
              <a:t>Straining</a:t>
            </a:r>
          </a:p>
          <a:p>
            <a:r>
              <a:rPr lang="en-US" dirty="0" smtClean="0">
                <a:solidFill>
                  <a:schemeClr val="tx1"/>
                </a:solidFill>
              </a:rPr>
              <a:t>Bleeding PR</a:t>
            </a:r>
          </a:p>
          <a:p>
            <a:r>
              <a:rPr lang="en-US" dirty="0" smtClean="0">
                <a:solidFill>
                  <a:schemeClr val="tx1"/>
                </a:solidFill>
              </a:rPr>
              <a:t>Abdominal pain and distension</a:t>
            </a:r>
          </a:p>
          <a:p>
            <a:r>
              <a:rPr lang="en-US" dirty="0" smtClean="0">
                <a:solidFill>
                  <a:schemeClr val="tx1"/>
                </a:solidFill>
              </a:rPr>
              <a:t>Urinary incontinence</a:t>
            </a:r>
          </a:p>
          <a:p>
            <a:pPr marL="0" indent="0">
              <a:buNone/>
            </a:pPr>
            <a:endParaRPr lang="en-US" dirty="0">
              <a:solidFill>
                <a:schemeClr val="tx1"/>
              </a:solidFill>
            </a:endParaRPr>
          </a:p>
        </p:txBody>
      </p:sp>
    </p:spTree>
    <p:extLst>
      <p:ext uri="{BB962C8B-B14F-4D97-AF65-F5344CB8AC3E}">
        <p14:creationId xmlns:p14="http://schemas.microsoft.com/office/powerpoint/2010/main" val="187534899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Main components of the clinical history</a:t>
            </a:r>
            <a:endParaRPr lang="en-US" b="1" dirty="0"/>
          </a:p>
        </p:txBody>
      </p:sp>
      <p:pic>
        <p:nvPicPr>
          <p:cNvPr id="4" name="Picture 6"/>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30607" t="37218" r="30393" b="17247"/>
          <a:stretch/>
        </p:blipFill>
        <p:spPr bwMode="auto">
          <a:xfrm>
            <a:off x="1022649" y="1446028"/>
            <a:ext cx="7157902" cy="5223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921727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Main clinical features in physical examination</a:t>
            </a:r>
            <a:endParaRPr lang="en-US" b="1" dirty="0"/>
          </a:p>
        </p:txBody>
      </p:sp>
      <p:sp>
        <p:nvSpPr>
          <p:cNvPr id="3" name="Content Placeholder 2"/>
          <p:cNvSpPr>
            <a:spLocks noGrp="1"/>
          </p:cNvSpPr>
          <p:nvPr>
            <p:ph idx="1"/>
          </p:nvPr>
        </p:nvSpPr>
        <p:spPr/>
        <p:txBody>
          <a:bodyPr/>
          <a:lstStyle/>
          <a:p>
            <a:r>
              <a:rPr lang="en-US" dirty="0" smtClean="0">
                <a:solidFill>
                  <a:schemeClr val="tx1"/>
                </a:solidFill>
              </a:rPr>
              <a:t>Growth parameters</a:t>
            </a:r>
          </a:p>
          <a:p>
            <a:r>
              <a:rPr lang="en-US" dirty="0" err="1" smtClean="0">
                <a:solidFill>
                  <a:schemeClr val="tx1"/>
                </a:solidFill>
              </a:rPr>
              <a:t>Dysmorphic</a:t>
            </a:r>
            <a:r>
              <a:rPr lang="en-US" dirty="0" smtClean="0">
                <a:solidFill>
                  <a:schemeClr val="tx1"/>
                </a:solidFill>
              </a:rPr>
              <a:t> features</a:t>
            </a:r>
          </a:p>
          <a:p>
            <a:r>
              <a:rPr lang="en-US" dirty="0" smtClean="0">
                <a:solidFill>
                  <a:schemeClr val="tx1"/>
                </a:solidFill>
              </a:rPr>
              <a:t>Abdominal examination</a:t>
            </a:r>
          </a:p>
          <a:p>
            <a:pPr lvl="1"/>
            <a:r>
              <a:rPr lang="en-US" dirty="0" smtClean="0">
                <a:solidFill>
                  <a:schemeClr val="tx1"/>
                </a:solidFill>
              </a:rPr>
              <a:t>Distension</a:t>
            </a:r>
          </a:p>
          <a:p>
            <a:pPr lvl="1"/>
            <a:r>
              <a:rPr lang="en-US" dirty="0" smtClean="0">
                <a:solidFill>
                  <a:schemeClr val="tx1"/>
                </a:solidFill>
              </a:rPr>
              <a:t>Scares</a:t>
            </a:r>
          </a:p>
          <a:p>
            <a:pPr lvl="1"/>
            <a:r>
              <a:rPr lang="en-US" dirty="0" err="1" smtClean="0">
                <a:solidFill>
                  <a:schemeClr val="tx1"/>
                </a:solidFill>
              </a:rPr>
              <a:t>Faecal</a:t>
            </a:r>
            <a:r>
              <a:rPr lang="en-US" dirty="0" smtClean="0">
                <a:solidFill>
                  <a:schemeClr val="tx1"/>
                </a:solidFill>
              </a:rPr>
              <a:t> masses</a:t>
            </a:r>
          </a:p>
          <a:p>
            <a:r>
              <a:rPr lang="en-US" dirty="0" smtClean="0">
                <a:solidFill>
                  <a:schemeClr val="tx1"/>
                </a:solidFill>
              </a:rPr>
              <a:t>Perianal and per rectal examination</a:t>
            </a:r>
          </a:p>
          <a:p>
            <a:r>
              <a:rPr lang="en-US" dirty="0" smtClean="0">
                <a:solidFill>
                  <a:schemeClr val="tx1"/>
                </a:solidFill>
              </a:rPr>
              <a:t>Lower limb neurology</a:t>
            </a:r>
            <a:endParaRPr lang="en-US" dirty="0">
              <a:solidFill>
                <a:schemeClr val="tx1"/>
              </a:solidFill>
            </a:endParaRPr>
          </a:p>
        </p:txBody>
      </p:sp>
    </p:spTree>
    <p:extLst>
      <p:ext uri="{BB962C8B-B14F-4D97-AF65-F5344CB8AC3E}">
        <p14:creationId xmlns:p14="http://schemas.microsoft.com/office/powerpoint/2010/main" val="15220599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lstStyle/>
          <a:p>
            <a:r>
              <a:rPr lang="en-US" b="1" dirty="0" smtClean="0"/>
              <a:t>Red flag features of constipation</a:t>
            </a:r>
            <a:endParaRPr lang="en-US" b="1" dirty="0"/>
          </a:p>
        </p:txBody>
      </p:sp>
      <p:sp>
        <p:nvSpPr>
          <p:cNvPr id="3" name="Content Placeholder 2"/>
          <p:cNvSpPr>
            <a:spLocks noGrp="1"/>
          </p:cNvSpPr>
          <p:nvPr>
            <p:ph sz="half" idx="1"/>
          </p:nvPr>
        </p:nvSpPr>
        <p:spPr/>
        <p:txBody>
          <a:bodyPr>
            <a:normAutofit/>
          </a:bodyPr>
          <a:lstStyle/>
          <a:p>
            <a:r>
              <a:rPr lang="en-US" dirty="0" smtClean="0">
                <a:solidFill>
                  <a:schemeClr val="tx1"/>
                </a:solidFill>
              </a:rPr>
              <a:t>Delayed passage of meconium</a:t>
            </a:r>
          </a:p>
          <a:p>
            <a:r>
              <a:rPr lang="en-US" dirty="0" smtClean="0">
                <a:solidFill>
                  <a:schemeClr val="tx1"/>
                </a:solidFill>
              </a:rPr>
              <a:t>Bilious vomiting</a:t>
            </a:r>
          </a:p>
          <a:p>
            <a:r>
              <a:rPr lang="en-US" dirty="0" smtClean="0">
                <a:solidFill>
                  <a:schemeClr val="tx1"/>
                </a:solidFill>
              </a:rPr>
              <a:t>Bloody </a:t>
            </a:r>
            <a:r>
              <a:rPr lang="en-US" dirty="0" err="1" smtClean="0">
                <a:solidFill>
                  <a:schemeClr val="tx1"/>
                </a:solidFill>
              </a:rPr>
              <a:t>diarrhoea</a:t>
            </a:r>
            <a:endParaRPr lang="en-US" dirty="0" smtClean="0">
              <a:solidFill>
                <a:schemeClr val="tx1"/>
              </a:solidFill>
            </a:endParaRPr>
          </a:p>
          <a:p>
            <a:r>
              <a:rPr lang="en-US" dirty="0" smtClean="0">
                <a:solidFill>
                  <a:schemeClr val="tx1"/>
                </a:solidFill>
              </a:rPr>
              <a:t>Failure to thrive</a:t>
            </a:r>
          </a:p>
          <a:p>
            <a:r>
              <a:rPr lang="en-US" dirty="0" smtClean="0">
                <a:solidFill>
                  <a:schemeClr val="tx1"/>
                </a:solidFill>
              </a:rPr>
              <a:t>Developmental delay</a:t>
            </a:r>
          </a:p>
          <a:p>
            <a:r>
              <a:rPr lang="en-US" dirty="0" smtClean="0">
                <a:solidFill>
                  <a:schemeClr val="tx1"/>
                </a:solidFill>
              </a:rPr>
              <a:t>Abdominal distension</a:t>
            </a:r>
          </a:p>
          <a:p>
            <a:r>
              <a:rPr lang="en-US" dirty="0" smtClean="0">
                <a:solidFill>
                  <a:schemeClr val="tx1"/>
                </a:solidFill>
              </a:rPr>
              <a:t>Ectopic anus</a:t>
            </a:r>
            <a:endParaRPr lang="en-US" dirty="0">
              <a:solidFill>
                <a:schemeClr val="tx1"/>
              </a:solidFill>
            </a:endParaRPr>
          </a:p>
        </p:txBody>
      </p:sp>
      <p:sp>
        <p:nvSpPr>
          <p:cNvPr id="4" name="Content Placeholder 3"/>
          <p:cNvSpPr>
            <a:spLocks noGrp="1"/>
          </p:cNvSpPr>
          <p:nvPr>
            <p:ph sz="half" idx="2"/>
          </p:nvPr>
        </p:nvSpPr>
        <p:spPr/>
        <p:txBody>
          <a:bodyPr>
            <a:normAutofit/>
          </a:bodyPr>
          <a:lstStyle/>
          <a:p>
            <a:r>
              <a:rPr lang="en-US" dirty="0" smtClean="0">
                <a:solidFill>
                  <a:schemeClr val="tx1"/>
                </a:solidFill>
              </a:rPr>
              <a:t>Perianal fistulae</a:t>
            </a:r>
          </a:p>
          <a:p>
            <a:r>
              <a:rPr lang="en-US" dirty="0" smtClean="0">
                <a:solidFill>
                  <a:schemeClr val="tx1"/>
                </a:solidFill>
              </a:rPr>
              <a:t>Features of spinal bifida</a:t>
            </a:r>
          </a:p>
          <a:p>
            <a:r>
              <a:rPr lang="en-US" dirty="0" smtClean="0">
                <a:solidFill>
                  <a:schemeClr val="tx1"/>
                </a:solidFill>
              </a:rPr>
              <a:t>Asymmetric growth of lower limbs</a:t>
            </a:r>
          </a:p>
          <a:p>
            <a:r>
              <a:rPr lang="en-US" dirty="0" smtClean="0">
                <a:solidFill>
                  <a:schemeClr val="tx1"/>
                </a:solidFill>
              </a:rPr>
              <a:t>Loss of perianal sensation</a:t>
            </a:r>
          </a:p>
          <a:p>
            <a:r>
              <a:rPr lang="en-US" dirty="0" smtClean="0">
                <a:solidFill>
                  <a:schemeClr val="tx1"/>
                </a:solidFill>
              </a:rPr>
              <a:t>Abnormal lower limb neurology</a:t>
            </a:r>
          </a:p>
          <a:p>
            <a:pPr marL="0" indent="0">
              <a:buNone/>
            </a:pPr>
            <a:endParaRPr lang="en-US" dirty="0">
              <a:solidFill>
                <a:schemeClr val="tx1"/>
              </a:solidFill>
            </a:endParaRPr>
          </a:p>
        </p:txBody>
      </p:sp>
    </p:spTree>
    <p:extLst>
      <p:ext uri="{BB962C8B-B14F-4D97-AF65-F5344CB8AC3E}">
        <p14:creationId xmlns:p14="http://schemas.microsoft.com/office/powerpoint/2010/main" val="416213733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412776"/>
            <a:ext cx="8229600" cy="3024336"/>
          </a:xfrm>
        </p:spPr>
        <p:txBody>
          <a:bodyPr>
            <a:normAutofit/>
          </a:bodyPr>
          <a:lstStyle/>
          <a:p>
            <a:r>
              <a:rPr lang="en-US" sz="5300" b="1" i="1" dirty="0" smtClean="0">
                <a:latin typeface="Arial" pitchFamily="34" charset="0"/>
                <a:cs typeface="Arial" pitchFamily="34" charset="0"/>
              </a:rPr>
              <a:t>Management of children with constipation</a:t>
            </a:r>
            <a:endParaRPr lang="en-US" sz="5300" b="1" i="1" dirty="0">
              <a:latin typeface="Arial" pitchFamily="34" charset="0"/>
              <a:cs typeface="Arial" pitchFamily="34" charset="0"/>
            </a:endParaRPr>
          </a:p>
        </p:txBody>
      </p:sp>
    </p:spTree>
    <p:extLst>
      <p:ext uri="{BB962C8B-B14F-4D97-AF65-F5344CB8AC3E}">
        <p14:creationId xmlns:p14="http://schemas.microsoft.com/office/powerpoint/2010/main" val="192387323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636912"/>
            <a:ext cx="8229600" cy="1143000"/>
          </a:xfrm>
        </p:spPr>
        <p:txBody>
          <a:bodyPr/>
          <a:lstStyle/>
          <a:p>
            <a:r>
              <a:rPr lang="en-US" b="1" dirty="0" smtClean="0"/>
              <a:t>Constipation is a clinical diagnosis</a:t>
            </a:r>
            <a:endParaRPr lang="en-US" b="1" dirty="0"/>
          </a:p>
        </p:txBody>
      </p:sp>
    </p:spTree>
    <p:extLst>
      <p:ext uri="{BB962C8B-B14F-4D97-AF65-F5344CB8AC3E}">
        <p14:creationId xmlns:p14="http://schemas.microsoft.com/office/powerpoint/2010/main" val="154278495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706562"/>
          </a:xfrm>
        </p:spPr>
        <p:txBody>
          <a:bodyPr>
            <a:normAutofit/>
          </a:bodyPr>
          <a:lstStyle/>
          <a:p>
            <a:r>
              <a:rPr lang="en-US" b="1" dirty="0" smtClean="0"/>
              <a:t>Following investigations has no place in day-to-day management</a:t>
            </a:r>
            <a:endParaRPr lang="en-US" b="1" dirty="0"/>
          </a:p>
        </p:txBody>
      </p:sp>
      <p:sp>
        <p:nvSpPr>
          <p:cNvPr id="3" name="Content Placeholder 2"/>
          <p:cNvSpPr>
            <a:spLocks noGrp="1"/>
          </p:cNvSpPr>
          <p:nvPr>
            <p:ph idx="1"/>
          </p:nvPr>
        </p:nvSpPr>
        <p:spPr>
          <a:xfrm>
            <a:off x="533400" y="2362200"/>
            <a:ext cx="8229600" cy="3666728"/>
          </a:xfrm>
        </p:spPr>
        <p:txBody>
          <a:bodyPr/>
          <a:lstStyle/>
          <a:p>
            <a:r>
              <a:rPr lang="en-US" dirty="0" smtClean="0">
                <a:solidFill>
                  <a:schemeClr val="tx1"/>
                </a:solidFill>
              </a:rPr>
              <a:t>Plain abdominal X-ray</a:t>
            </a:r>
          </a:p>
          <a:p>
            <a:r>
              <a:rPr lang="en-US" dirty="0" smtClean="0">
                <a:solidFill>
                  <a:schemeClr val="tx1"/>
                </a:solidFill>
              </a:rPr>
              <a:t>Thyroid function tests</a:t>
            </a:r>
          </a:p>
          <a:p>
            <a:r>
              <a:rPr lang="en-US" dirty="0" smtClean="0">
                <a:solidFill>
                  <a:schemeClr val="tx1"/>
                </a:solidFill>
              </a:rPr>
              <a:t>Cows milk allergy</a:t>
            </a:r>
          </a:p>
          <a:p>
            <a:r>
              <a:rPr lang="en-US" dirty="0" smtClean="0">
                <a:solidFill>
                  <a:schemeClr val="tx1"/>
                </a:solidFill>
              </a:rPr>
              <a:t>Coeliac screening</a:t>
            </a:r>
          </a:p>
          <a:p>
            <a:r>
              <a:rPr lang="en-US" dirty="0" smtClean="0">
                <a:solidFill>
                  <a:schemeClr val="tx1"/>
                </a:solidFill>
              </a:rPr>
              <a:t>Testing for </a:t>
            </a:r>
            <a:r>
              <a:rPr lang="en-US" dirty="0" err="1" smtClean="0">
                <a:solidFill>
                  <a:schemeClr val="tx1"/>
                </a:solidFill>
              </a:rPr>
              <a:t>hypercalcaemia</a:t>
            </a:r>
            <a:endParaRPr lang="en-US" dirty="0">
              <a:solidFill>
                <a:schemeClr val="tx1"/>
              </a:solidFill>
            </a:endParaRPr>
          </a:p>
        </p:txBody>
      </p:sp>
    </p:spTree>
    <p:extLst>
      <p:ext uri="{BB962C8B-B14F-4D97-AF65-F5344CB8AC3E}">
        <p14:creationId xmlns:p14="http://schemas.microsoft.com/office/powerpoint/2010/main" val="11514107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a:t>
            </a:r>
            <a:endParaRPr lang="en-US" dirty="0"/>
          </a:p>
        </p:txBody>
      </p:sp>
      <p:sp>
        <p:nvSpPr>
          <p:cNvPr id="3" name="Content Placeholder 2"/>
          <p:cNvSpPr>
            <a:spLocks noGrp="1"/>
          </p:cNvSpPr>
          <p:nvPr>
            <p:ph idx="1"/>
          </p:nvPr>
        </p:nvSpPr>
        <p:spPr>
          <a:xfrm>
            <a:off x="429491" y="1752600"/>
            <a:ext cx="8229600" cy="3047999"/>
          </a:xfrm>
        </p:spPr>
        <p:txBody>
          <a:bodyPr/>
          <a:lstStyle/>
          <a:p>
            <a:r>
              <a:rPr lang="en-US" dirty="0" smtClean="0"/>
              <a:t>Human race is preoccupied with bowel habits</a:t>
            </a:r>
          </a:p>
          <a:p>
            <a:r>
              <a:rPr lang="en-US" dirty="0" smtClean="0"/>
              <a:t>High prevalence across the world</a:t>
            </a:r>
          </a:p>
          <a:p>
            <a:r>
              <a:rPr lang="en-US" dirty="0"/>
              <a:t>Staggering healthcare costs</a:t>
            </a:r>
          </a:p>
          <a:p>
            <a:r>
              <a:rPr lang="en-US" dirty="0" smtClean="0"/>
              <a:t>Leads to a great deal of suffering </a:t>
            </a:r>
            <a:endParaRPr lang="en-US" dirty="0"/>
          </a:p>
          <a:p>
            <a:r>
              <a:rPr lang="en-US" dirty="0"/>
              <a:t>Poor Health Related Quality of Life</a:t>
            </a:r>
          </a:p>
          <a:p>
            <a:endParaRPr lang="en-US" dirty="0"/>
          </a:p>
        </p:txBody>
      </p:sp>
    </p:spTree>
    <p:extLst>
      <p:ext uri="{BB962C8B-B14F-4D97-AF65-F5344CB8AC3E}">
        <p14:creationId xmlns:p14="http://schemas.microsoft.com/office/powerpoint/2010/main" val="4191980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defRPr/>
            </a:pPr>
            <a:r>
              <a:rPr lang="en-IE" b="1" dirty="0" smtClean="0"/>
              <a:t>Plain abdominal X-ray</a:t>
            </a:r>
            <a:endParaRPr lang="en-GB" b="1" dirty="0" smtClean="0"/>
          </a:p>
        </p:txBody>
      </p:sp>
      <p:sp>
        <p:nvSpPr>
          <p:cNvPr id="22531" name="Rectangle 3"/>
          <p:cNvSpPr>
            <a:spLocks noGrp="1" noChangeArrowheads="1"/>
          </p:cNvSpPr>
          <p:nvPr>
            <p:ph type="body" idx="1"/>
          </p:nvPr>
        </p:nvSpPr>
        <p:spPr>
          <a:xfrm>
            <a:off x="228600" y="1383002"/>
            <a:ext cx="8686800" cy="5105400"/>
          </a:xfrm>
        </p:spPr>
        <p:txBody>
          <a:bodyPr/>
          <a:lstStyle/>
          <a:p>
            <a:pPr eaLnBrk="1" hangingPunct="1"/>
            <a:r>
              <a:rPr lang="en-IE" altLang="en-US" smtClean="0">
                <a:effectLst/>
              </a:rPr>
              <a:t>Use to assess faecal loading in the colon</a:t>
            </a:r>
          </a:p>
          <a:p>
            <a:pPr eaLnBrk="1" hangingPunct="1"/>
            <a:r>
              <a:rPr lang="en-IE" altLang="en-US" smtClean="0">
                <a:effectLst/>
              </a:rPr>
              <a:t>Three methods are described in literature</a:t>
            </a:r>
          </a:p>
          <a:p>
            <a:pPr lvl="1" eaLnBrk="1" hangingPunct="1"/>
            <a:r>
              <a:rPr lang="en-IE" altLang="en-US" smtClean="0">
                <a:effectLst/>
              </a:rPr>
              <a:t>Barr et al. 1979</a:t>
            </a:r>
          </a:p>
          <a:p>
            <a:pPr lvl="1" eaLnBrk="1" hangingPunct="1"/>
            <a:r>
              <a:rPr lang="en-US" altLang="en-US" smtClean="0">
                <a:effectLst/>
              </a:rPr>
              <a:t>Blethyn</a:t>
            </a:r>
            <a:r>
              <a:rPr lang="en-GB" altLang="en-US" smtClean="0">
                <a:effectLst/>
              </a:rPr>
              <a:t> et al. 1995</a:t>
            </a:r>
          </a:p>
          <a:p>
            <a:pPr lvl="1" eaLnBrk="1" hangingPunct="1"/>
            <a:r>
              <a:rPr lang="en-IE" altLang="en-US" smtClean="0">
                <a:effectLst/>
              </a:rPr>
              <a:t>Leech et al. 1999</a:t>
            </a:r>
          </a:p>
          <a:p>
            <a:pPr eaLnBrk="1" hangingPunct="1"/>
            <a:r>
              <a:rPr lang="en-US" altLang="en-US" smtClean="0">
                <a:effectLst/>
              </a:rPr>
              <a:t>A systematic review showed poor correlation with clinical findings. </a:t>
            </a:r>
            <a:r>
              <a:rPr lang="en-US" altLang="en-US" sz="2000" smtClean="0">
                <a:effectLst/>
              </a:rPr>
              <a:t>(Reuchlin-Vroklage</a:t>
            </a:r>
            <a:r>
              <a:rPr lang="en-GB" altLang="en-US" sz="2000" smtClean="0">
                <a:effectLst/>
              </a:rPr>
              <a:t> et al. 2005)</a:t>
            </a:r>
          </a:p>
          <a:p>
            <a:pPr eaLnBrk="1" hangingPunct="1"/>
            <a:r>
              <a:rPr lang="en-IE" altLang="en-US" smtClean="0">
                <a:effectLst/>
              </a:rPr>
              <a:t>Scoring systems have poor inter and intra-observer reliability </a:t>
            </a:r>
            <a:r>
              <a:rPr lang="en-IE" altLang="en-US" sz="2000" smtClean="0">
                <a:effectLst/>
              </a:rPr>
              <a:t>(</a:t>
            </a:r>
            <a:r>
              <a:rPr lang="en-US" altLang="en-US" sz="2000" smtClean="0">
                <a:effectLst/>
              </a:rPr>
              <a:t>de Lorijn et al.2006)</a:t>
            </a:r>
            <a:endParaRPr lang="en-GB" altLang="en-US" sz="2000" smtClean="0">
              <a:effectLst/>
            </a:endParaRPr>
          </a:p>
        </p:txBody>
      </p:sp>
    </p:spTree>
    <p:extLst>
      <p:ext uri="{BB962C8B-B14F-4D97-AF65-F5344CB8AC3E}">
        <p14:creationId xmlns:p14="http://schemas.microsoft.com/office/powerpoint/2010/main" val="264331905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4"/>
          <p:cNvPicPr>
            <a:picLocks noChangeAspect="1" noChangeArrowheads="1"/>
          </p:cNvPicPr>
          <p:nvPr/>
        </p:nvPicPr>
        <p:blipFill>
          <a:blip r:embed="rId3">
            <a:extLst>
              <a:ext uri="{28A0092B-C50C-407E-A947-70E740481C1C}">
                <a14:useLocalDpi xmlns:a14="http://schemas.microsoft.com/office/drawing/2010/main" val="0"/>
              </a:ext>
            </a:extLst>
          </a:blip>
          <a:srcRect l="3096" r="935" b="11111"/>
          <a:stretch>
            <a:fillRect/>
          </a:stretch>
        </p:blipFill>
        <p:spPr bwMode="auto">
          <a:xfrm>
            <a:off x="2286000" y="304800"/>
            <a:ext cx="4724400" cy="609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6502474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39825"/>
          </a:xfrm>
        </p:spPr>
        <p:txBody>
          <a:bodyPr/>
          <a:lstStyle/>
          <a:p>
            <a:pPr>
              <a:defRPr/>
            </a:pPr>
            <a:r>
              <a:rPr lang="en-US" b="1" dirty="0" smtClean="0"/>
              <a:t>Testing for Hypothyroidism</a:t>
            </a:r>
            <a:endParaRPr lang="th-TH" b="1" dirty="0"/>
          </a:p>
        </p:txBody>
      </p:sp>
      <p:sp>
        <p:nvSpPr>
          <p:cNvPr id="3" name="Content Placeholder 2"/>
          <p:cNvSpPr>
            <a:spLocks noGrp="1"/>
          </p:cNvSpPr>
          <p:nvPr>
            <p:ph idx="1"/>
          </p:nvPr>
        </p:nvSpPr>
        <p:spPr>
          <a:xfrm>
            <a:off x="304800" y="1295400"/>
            <a:ext cx="8534400" cy="5257800"/>
          </a:xfrm>
        </p:spPr>
        <p:txBody>
          <a:bodyPr/>
          <a:lstStyle/>
          <a:p>
            <a:pPr>
              <a:defRPr/>
            </a:pPr>
            <a:r>
              <a:rPr lang="en-US" dirty="0" smtClean="0"/>
              <a:t>A study by Bennett et al. JPGN 2012</a:t>
            </a:r>
          </a:p>
          <a:p>
            <a:pPr lvl="1">
              <a:defRPr/>
            </a:pPr>
            <a:r>
              <a:rPr lang="en-US" dirty="0" smtClean="0"/>
              <a:t>873 thyroid function tests</a:t>
            </a:r>
          </a:p>
          <a:p>
            <a:pPr lvl="1">
              <a:defRPr/>
            </a:pPr>
            <a:r>
              <a:rPr lang="en-US" dirty="0" smtClean="0"/>
              <a:t>56 had evidence of hypothyroidism</a:t>
            </a:r>
          </a:p>
          <a:p>
            <a:pPr lvl="1">
              <a:defRPr/>
            </a:pPr>
            <a:r>
              <a:rPr lang="en-US" dirty="0" smtClean="0"/>
              <a:t>9 had clinically significant hypothyroidism and constipation</a:t>
            </a:r>
          </a:p>
          <a:p>
            <a:pPr lvl="1">
              <a:defRPr/>
            </a:pPr>
            <a:r>
              <a:rPr lang="en-US" dirty="0" smtClean="0"/>
              <a:t>1 had constipation as the presenting feature</a:t>
            </a:r>
          </a:p>
          <a:p>
            <a:pPr>
              <a:defRPr/>
            </a:pPr>
            <a:r>
              <a:rPr lang="en-US" dirty="0" smtClean="0"/>
              <a:t>The majority of hypothyroid patients have normal bowel habits</a:t>
            </a:r>
          </a:p>
          <a:p>
            <a:pPr lvl="2">
              <a:buFont typeface="Wingdings" panose="05000000000000000000" pitchFamily="2" charset="2"/>
              <a:buNone/>
              <a:defRPr/>
            </a:pPr>
            <a:r>
              <a:rPr lang="en-US" dirty="0" smtClean="0"/>
              <a:t>(Muller-</a:t>
            </a:r>
            <a:r>
              <a:rPr lang="en-US" dirty="0" err="1" smtClean="0"/>
              <a:t>Lissner</a:t>
            </a:r>
            <a:r>
              <a:rPr lang="en-US" dirty="0" smtClean="0"/>
              <a:t> et al 2005 Am J </a:t>
            </a:r>
            <a:r>
              <a:rPr lang="en-US" dirty="0" err="1" smtClean="0"/>
              <a:t>Gastroenterol</a:t>
            </a:r>
            <a:r>
              <a:rPr lang="en-US" dirty="0" smtClean="0"/>
              <a:t>)</a:t>
            </a:r>
            <a:endParaRPr lang="th-TH" dirty="0"/>
          </a:p>
        </p:txBody>
      </p:sp>
    </p:spTree>
    <p:extLst>
      <p:ext uri="{BB962C8B-B14F-4D97-AF65-F5344CB8AC3E}">
        <p14:creationId xmlns:p14="http://schemas.microsoft.com/office/powerpoint/2010/main" val="158123642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864096"/>
          </a:xfrm>
        </p:spPr>
        <p:txBody>
          <a:bodyPr/>
          <a:lstStyle/>
          <a:p>
            <a:r>
              <a:rPr lang="en-US" b="1" dirty="0" smtClean="0"/>
              <a:t>Colonic transit studies</a:t>
            </a:r>
            <a:endParaRPr lang="en-US" b="1" dirty="0"/>
          </a:p>
        </p:txBody>
      </p:sp>
      <p:sp>
        <p:nvSpPr>
          <p:cNvPr id="3" name="Content Placeholder 2"/>
          <p:cNvSpPr>
            <a:spLocks noGrp="1"/>
          </p:cNvSpPr>
          <p:nvPr>
            <p:ph idx="1"/>
          </p:nvPr>
        </p:nvSpPr>
        <p:spPr>
          <a:xfrm>
            <a:off x="457200" y="1196752"/>
            <a:ext cx="8229600" cy="5472608"/>
          </a:xfrm>
        </p:spPr>
        <p:txBody>
          <a:bodyPr>
            <a:normAutofit fontScale="92500" lnSpcReduction="20000"/>
          </a:bodyPr>
          <a:lstStyle/>
          <a:p>
            <a:r>
              <a:rPr lang="en-GB" sz="2800" dirty="0">
                <a:solidFill>
                  <a:schemeClr val="tx1"/>
                </a:solidFill>
              </a:rPr>
              <a:t>The transit time of the colon is studied using </a:t>
            </a:r>
            <a:endParaRPr lang="en-GB" sz="2800" dirty="0" smtClean="0">
              <a:solidFill>
                <a:schemeClr val="tx1"/>
              </a:solidFill>
            </a:endParaRPr>
          </a:p>
          <a:p>
            <a:pPr lvl="1">
              <a:buFont typeface="Wingdings" panose="05000000000000000000" pitchFamily="2" charset="2"/>
              <a:buChar char="v"/>
            </a:pPr>
            <a:r>
              <a:rPr lang="en-GB" sz="2600" dirty="0" smtClean="0">
                <a:solidFill>
                  <a:schemeClr val="tx1"/>
                </a:solidFill>
              </a:rPr>
              <a:t>radio-opaque </a:t>
            </a:r>
            <a:r>
              <a:rPr lang="en-GB" sz="2600" dirty="0">
                <a:solidFill>
                  <a:schemeClr val="tx1"/>
                </a:solidFill>
              </a:rPr>
              <a:t>markers </a:t>
            </a:r>
            <a:endParaRPr lang="en-GB" sz="2600" dirty="0" smtClean="0">
              <a:solidFill>
                <a:schemeClr val="tx1"/>
              </a:solidFill>
            </a:endParaRPr>
          </a:p>
          <a:p>
            <a:pPr lvl="1">
              <a:buFont typeface="Wingdings" panose="05000000000000000000" pitchFamily="2" charset="2"/>
              <a:buChar char="v"/>
            </a:pPr>
            <a:r>
              <a:rPr lang="en-GB" sz="2600" dirty="0" err="1" smtClean="0">
                <a:solidFill>
                  <a:schemeClr val="tx1"/>
                </a:solidFill>
              </a:rPr>
              <a:t>radioneuclear</a:t>
            </a:r>
            <a:r>
              <a:rPr lang="en-GB" sz="2600" dirty="0" smtClean="0">
                <a:solidFill>
                  <a:schemeClr val="tx1"/>
                </a:solidFill>
              </a:rPr>
              <a:t> scintigraphy</a:t>
            </a:r>
          </a:p>
          <a:p>
            <a:pPr lvl="1">
              <a:buFont typeface="Wingdings" panose="05000000000000000000" pitchFamily="2" charset="2"/>
              <a:buChar char="v"/>
            </a:pPr>
            <a:r>
              <a:rPr lang="en-GB" sz="2600" dirty="0" smtClean="0"/>
              <a:t>Wireless motility capsule</a:t>
            </a:r>
            <a:r>
              <a:rPr lang="en-GB" sz="2600" dirty="0" smtClean="0">
                <a:solidFill>
                  <a:schemeClr val="tx1"/>
                </a:solidFill>
              </a:rPr>
              <a:t> </a:t>
            </a:r>
            <a:endParaRPr lang="en-GB" sz="2600" dirty="0">
              <a:solidFill>
                <a:schemeClr val="tx1"/>
              </a:solidFill>
            </a:endParaRPr>
          </a:p>
          <a:p>
            <a:endParaRPr lang="en-IE" sz="2800" dirty="0" smtClean="0">
              <a:solidFill>
                <a:schemeClr val="tx1"/>
              </a:solidFill>
            </a:endParaRPr>
          </a:p>
          <a:p>
            <a:r>
              <a:rPr lang="en-IE" sz="2800" dirty="0" smtClean="0">
                <a:solidFill>
                  <a:schemeClr val="tx1"/>
                </a:solidFill>
              </a:rPr>
              <a:t>Total </a:t>
            </a:r>
            <a:r>
              <a:rPr lang="en-IE" sz="2800" dirty="0">
                <a:solidFill>
                  <a:schemeClr val="tx1"/>
                </a:solidFill>
              </a:rPr>
              <a:t>and segmental transit times are calculated and help in the diagnosis of slow transit </a:t>
            </a:r>
            <a:r>
              <a:rPr lang="en-IE" sz="2800" dirty="0" smtClean="0">
                <a:solidFill>
                  <a:schemeClr val="tx1"/>
                </a:solidFill>
              </a:rPr>
              <a:t>constipation</a:t>
            </a:r>
          </a:p>
          <a:p>
            <a:endParaRPr lang="en-IE" sz="2800" dirty="0">
              <a:solidFill>
                <a:schemeClr val="tx1"/>
              </a:solidFill>
            </a:endParaRPr>
          </a:p>
          <a:p>
            <a:r>
              <a:rPr lang="en-IE" sz="2800" dirty="0" smtClean="0"/>
              <a:t>Total transit time &gt;100 hours is suggestive of severe constipation</a:t>
            </a:r>
            <a:endParaRPr lang="en-IE" sz="2800" dirty="0" smtClean="0">
              <a:solidFill>
                <a:schemeClr val="tx1"/>
              </a:solidFill>
            </a:endParaRPr>
          </a:p>
          <a:p>
            <a:pPr lvl="8"/>
            <a:r>
              <a:rPr lang="en-IE" sz="1800" b="1" i="1" dirty="0" smtClean="0">
                <a:solidFill>
                  <a:srgbClr val="FFFF00"/>
                </a:solidFill>
              </a:rPr>
              <a:t>De </a:t>
            </a:r>
            <a:r>
              <a:rPr lang="en-IE" sz="1800" b="1" i="1" dirty="0" err="1" smtClean="0">
                <a:solidFill>
                  <a:srgbClr val="FFFF00"/>
                </a:solidFill>
              </a:rPr>
              <a:t>Lorijn</a:t>
            </a:r>
            <a:r>
              <a:rPr lang="en-IE" sz="1800" b="1" i="1" dirty="0" smtClean="0">
                <a:solidFill>
                  <a:srgbClr val="FFFF00"/>
                </a:solidFill>
              </a:rPr>
              <a:t>, et al. 2004</a:t>
            </a:r>
            <a:endParaRPr lang="en-IE" sz="1800" b="1" i="1" dirty="0">
              <a:solidFill>
                <a:srgbClr val="FFFF00"/>
              </a:solidFill>
            </a:endParaRPr>
          </a:p>
          <a:p>
            <a:r>
              <a:rPr lang="en-IE" sz="2800" dirty="0" smtClean="0">
                <a:solidFill>
                  <a:schemeClr val="tx1"/>
                </a:solidFill>
              </a:rPr>
              <a:t>Several </a:t>
            </a:r>
            <a:r>
              <a:rPr lang="en-IE" sz="2800" dirty="0">
                <a:solidFill>
                  <a:schemeClr val="tx1"/>
                </a:solidFill>
              </a:rPr>
              <a:t>studies have shown delayed CTT in children with </a:t>
            </a:r>
            <a:r>
              <a:rPr lang="en-IE" sz="2800" dirty="0" smtClean="0">
                <a:solidFill>
                  <a:schemeClr val="tx1"/>
                </a:solidFill>
              </a:rPr>
              <a:t>constipation</a:t>
            </a:r>
          </a:p>
          <a:p>
            <a:pPr lvl="8"/>
            <a:r>
              <a:rPr lang="en-IE" sz="1800" b="1" i="1" dirty="0" smtClean="0">
                <a:solidFill>
                  <a:srgbClr val="FFFF00"/>
                </a:solidFill>
              </a:rPr>
              <a:t>de </a:t>
            </a:r>
            <a:r>
              <a:rPr lang="en-IE" sz="1800" b="1" i="1" dirty="0" err="1" smtClean="0">
                <a:solidFill>
                  <a:srgbClr val="FFFF00"/>
                </a:solidFill>
              </a:rPr>
              <a:t>Lorijn</a:t>
            </a:r>
            <a:r>
              <a:rPr lang="en-IE" sz="1800" b="1" i="1" dirty="0" smtClean="0">
                <a:solidFill>
                  <a:srgbClr val="FFFF00"/>
                </a:solidFill>
              </a:rPr>
              <a:t> F, et al. 2004</a:t>
            </a:r>
            <a:endParaRPr lang="en-IE" sz="1800" b="1" i="1" dirty="0">
              <a:solidFill>
                <a:srgbClr val="FFFF00"/>
              </a:solidFill>
            </a:endParaRPr>
          </a:p>
          <a:p>
            <a:pPr marL="914400" lvl="2" indent="0">
              <a:buNone/>
            </a:pPr>
            <a:endParaRPr lang="en-US" sz="1800" b="1" dirty="0">
              <a:solidFill>
                <a:srgbClr val="FFFF00"/>
              </a:solidFill>
            </a:endParaRPr>
          </a:p>
        </p:txBody>
      </p:sp>
    </p:spTree>
    <p:extLst>
      <p:ext uri="{BB962C8B-B14F-4D97-AF65-F5344CB8AC3E}">
        <p14:creationId xmlns:p14="http://schemas.microsoft.com/office/powerpoint/2010/main" val="408949496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b="1" dirty="0" smtClean="0"/>
              <a:t>Colonic Transit Studies</a:t>
            </a:r>
            <a:endParaRPr lang="en-US" b="1" dirty="0"/>
          </a:p>
        </p:txBody>
      </p:sp>
      <p:sp>
        <p:nvSpPr>
          <p:cNvPr id="3" name="Content Placeholder 2"/>
          <p:cNvSpPr>
            <a:spLocks noGrp="1"/>
          </p:cNvSpPr>
          <p:nvPr>
            <p:ph sz="half" idx="1"/>
          </p:nvPr>
        </p:nvSpPr>
        <p:spPr>
          <a:xfrm>
            <a:off x="152400" y="1143000"/>
            <a:ext cx="4343400" cy="4983163"/>
          </a:xfrm>
        </p:spPr>
        <p:txBody>
          <a:bodyPr/>
          <a:lstStyle/>
          <a:p>
            <a:r>
              <a:rPr lang="en-US" dirty="0" err="1" smtClean="0"/>
              <a:t>Rectosigmoid</a:t>
            </a:r>
            <a:r>
              <a:rPr lang="en-US" dirty="0" smtClean="0"/>
              <a:t> Retention</a:t>
            </a:r>
          </a:p>
          <a:p>
            <a:endParaRPr lang="en-US" dirty="0"/>
          </a:p>
        </p:txBody>
      </p:sp>
      <p:sp>
        <p:nvSpPr>
          <p:cNvPr id="4" name="Content Placeholder 3"/>
          <p:cNvSpPr>
            <a:spLocks noGrp="1"/>
          </p:cNvSpPr>
          <p:nvPr>
            <p:ph sz="half" idx="2"/>
          </p:nvPr>
        </p:nvSpPr>
        <p:spPr>
          <a:xfrm>
            <a:off x="4495800" y="1143000"/>
            <a:ext cx="4343401" cy="4983163"/>
          </a:xfrm>
        </p:spPr>
        <p:txBody>
          <a:bodyPr/>
          <a:lstStyle/>
          <a:p>
            <a:r>
              <a:rPr lang="en-US" dirty="0" smtClean="0"/>
              <a:t>Slow Transit Constipation</a:t>
            </a:r>
            <a:endParaRPr lang="en-US" dirty="0"/>
          </a:p>
        </p:txBody>
      </p:sp>
      <p:pic>
        <p:nvPicPr>
          <p:cNvPr id="5" name="Picture 4"/>
          <p:cNvPicPr>
            <a:picLocks noChangeAspect="1"/>
          </p:cNvPicPr>
          <p:nvPr/>
        </p:nvPicPr>
        <p:blipFill rotWithShape="1">
          <a:blip r:embed="rId2"/>
          <a:srcRect l="8871" t="16875" r="52276" b="7232"/>
          <a:stretch/>
        </p:blipFill>
        <p:spPr>
          <a:xfrm>
            <a:off x="152400" y="1621427"/>
            <a:ext cx="4101960" cy="4504736"/>
          </a:xfrm>
          <a:prstGeom prst="rect">
            <a:avLst/>
          </a:prstGeom>
          <a:ln>
            <a:solidFill>
              <a:schemeClr val="tx1"/>
            </a:solidFill>
          </a:ln>
        </p:spPr>
      </p:pic>
      <p:pic>
        <p:nvPicPr>
          <p:cNvPr id="6" name="Picture 5"/>
          <p:cNvPicPr>
            <a:picLocks noChangeAspect="1"/>
          </p:cNvPicPr>
          <p:nvPr/>
        </p:nvPicPr>
        <p:blipFill rotWithShape="1">
          <a:blip r:embed="rId2"/>
          <a:srcRect l="51642" t="16697" r="9606" b="6875"/>
          <a:stretch/>
        </p:blipFill>
        <p:spPr>
          <a:xfrm>
            <a:off x="4572000" y="1621427"/>
            <a:ext cx="4062683" cy="4504736"/>
          </a:xfrm>
          <a:prstGeom prst="rect">
            <a:avLst/>
          </a:prstGeom>
          <a:ln>
            <a:solidFill>
              <a:schemeClr val="tx1"/>
            </a:solidFill>
          </a:ln>
        </p:spPr>
      </p:pic>
    </p:spTree>
    <p:extLst>
      <p:ext uri="{BB962C8B-B14F-4D97-AF65-F5344CB8AC3E}">
        <p14:creationId xmlns:p14="http://schemas.microsoft.com/office/powerpoint/2010/main" val="30437992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Other radiological tests</a:t>
            </a:r>
            <a:endParaRPr lang="en-US" b="1" dirty="0"/>
          </a:p>
        </p:txBody>
      </p:sp>
      <p:sp>
        <p:nvSpPr>
          <p:cNvPr id="3" name="Content Placeholder 2"/>
          <p:cNvSpPr>
            <a:spLocks noGrp="1"/>
          </p:cNvSpPr>
          <p:nvPr>
            <p:ph idx="1"/>
          </p:nvPr>
        </p:nvSpPr>
        <p:spPr>
          <a:xfrm>
            <a:off x="395536" y="2204864"/>
            <a:ext cx="8229600" cy="2980928"/>
          </a:xfrm>
        </p:spPr>
        <p:txBody>
          <a:bodyPr/>
          <a:lstStyle/>
          <a:p>
            <a:r>
              <a:rPr lang="en-US" dirty="0" smtClean="0">
                <a:solidFill>
                  <a:schemeClr val="tx1"/>
                </a:solidFill>
              </a:rPr>
              <a:t>Ultrasonography</a:t>
            </a:r>
          </a:p>
          <a:p>
            <a:r>
              <a:rPr lang="en-US" dirty="0" err="1" smtClean="0">
                <a:solidFill>
                  <a:schemeClr val="tx1"/>
                </a:solidFill>
              </a:rPr>
              <a:t>Defecography</a:t>
            </a:r>
            <a:endParaRPr lang="en-US" dirty="0" smtClean="0">
              <a:solidFill>
                <a:schemeClr val="tx1"/>
              </a:solidFill>
            </a:endParaRPr>
          </a:p>
          <a:p>
            <a:r>
              <a:rPr lang="en-US" dirty="0" smtClean="0">
                <a:solidFill>
                  <a:schemeClr val="tx1"/>
                </a:solidFill>
              </a:rPr>
              <a:t>Contrast enemas</a:t>
            </a:r>
          </a:p>
          <a:p>
            <a:r>
              <a:rPr lang="en-US" dirty="0" smtClean="0">
                <a:solidFill>
                  <a:schemeClr val="tx1"/>
                </a:solidFill>
              </a:rPr>
              <a:t>MRI of spine</a:t>
            </a:r>
            <a:endParaRPr lang="en-US" dirty="0">
              <a:solidFill>
                <a:schemeClr val="tx1"/>
              </a:solidFill>
            </a:endParaRPr>
          </a:p>
        </p:txBody>
      </p:sp>
    </p:spTree>
    <p:extLst>
      <p:ext uri="{BB962C8B-B14F-4D97-AF65-F5344CB8AC3E}">
        <p14:creationId xmlns:p14="http://schemas.microsoft.com/office/powerpoint/2010/main" val="248854259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26" y="0"/>
            <a:ext cx="9137073" cy="6858000"/>
          </a:xfrm>
          <a:prstGeom prst="rect">
            <a:avLst/>
          </a:prstGeom>
        </p:spPr>
      </p:pic>
    </p:spTree>
    <p:extLst>
      <p:ext uri="{BB962C8B-B14F-4D97-AF65-F5344CB8AC3E}">
        <p14:creationId xmlns:p14="http://schemas.microsoft.com/office/powerpoint/2010/main" val="424089305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 y="0"/>
            <a:ext cx="8077200" cy="533400"/>
          </a:xfrm>
        </p:spPr>
        <p:txBody>
          <a:bodyPr>
            <a:normAutofit fontScale="90000"/>
          </a:bodyPr>
          <a:lstStyle/>
          <a:p>
            <a:r>
              <a:rPr lang="en-US" b="1" dirty="0" smtClean="0"/>
              <a:t>High definition anorectal </a:t>
            </a:r>
            <a:r>
              <a:rPr lang="en-US" b="1" dirty="0" err="1" smtClean="0"/>
              <a:t>manometry</a:t>
            </a:r>
            <a:endParaRPr lang="en-US" b="1" dirty="0"/>
          </a:p>
        </p:txBody>
      </p:sp>
      <p:sp>
        <p:nvSpPr>
          <p:cNvPr id="4" name="Content Placeholder 3"/>
          <p:cNvSpPr>
            <a:spLocks noGrp="1"/>
          </p:cNvSpPr>
          <p:nvPr>
            <p:ph sz="half" idx="2"/>
          </p:nvPr>
        </p:nvSpPr>
        <p:spPr>
          <a:xfrm>
            <a:off x="228600" y="4686962"/>
            <a:ext cx="8191500" cy="2209800"/>
          </a:xfrm>
        </p:spPr>
        <p:txBody>
          <a:bodyPr>
            <a:normAutofit fontScale="92500" lnSpcReduction="20000"/>
          </a:bodyPr>
          <a:lstStyle/>
          <a:p>
            <a:r>
              <a:rPr lang="en-US" dirty="0" smtClean="0">
                <a:solidFill>
                  <a:schemeClr val="tx1"/>
                </a:solidFill>
              </a:rPr>
              <a:t>Provide information on</a:t>
            </a:r>
          </a:p>
          <a:p>
            <a:pPr lvl="1"/>
            <a:r>
              <a:rPr lang="en-US" dirty="0" smtClean="0">
                <a:solidFill>
                  <a:schemeClr val="tx1"/>
                </a:solidFill>
              </a:rPr>
              <a:t>Sphincter function		- Continence</a:t>
            </a:r>
          </a:p>
          <a:p>
            <a:pPr lvl="1"/>
            <a:r>
              <a:rPr lang="en-US" dirty="0" smtClean="0">
                <a:solidFill>
                  <a:schemeClr val="tx1"/>
                </a:solidFill>
              </a:rPr>
              <a:t>Rectal sensation			- Rectal compliance</a:t>
            </a:r>
          </a:p>
          <a:p>
            <a:pPr lvl="1"/>
            <a:r>
              <a:rPr lang="en-US" dirty="0" err="1" smtClean="0">
                <a:solidFill>
                  <a:schemeClr val="tx1"/>
                </a:solidFill>
              </a:rPr>
              <a:t>Anorectal</a:t>
            </a:r>
            <a:r>
              <a:rPr lang="en-US" dirty="0" smtClean="0">
                <a:solidFill>
                  <a:schemeClr val="tx1"/>
                </a:solidFill>
              </a:rPr>
              <a:t> reflexes</a:t>
            </a:r>
          </a:p>
          <a:p>
            <a:r>
              <a:rPr lang="en-US" dirty="0" smtClean="0">
                <a:solidFill>
                  <a:schemeClr val="tx1"/>
                </a:solidFill>
              </a:rPr>
              <a:t>Studies </a:t>
            </a:r>
            <a:r>
              <a:rPr lang="en-US" dirty="0" smtClean="0"/>
              <a:t>are still limited but emerging in children with constipation.</a:t>
            </a:r>
            <a:r>
              <a:rPr lang="en-US" dirty="0" smtClean="0">
                <a:solidFill>
                  <a:schemeClr val="tx1"/>
                </a:solidFill>
              </a:rPr>
              <a:t>		</a:t>
            </a:r>
            <a:r>
              <a:rPr lang="en-US" sz="2200" b="1" i="1" dirty="0" err="1" smtClean="0">
                <a:solidFill>
                  <a:srgbClr val="FFFF00"/>
                </a:solidFill>
              </a:rPr>
              <a:t>Koppen</a:t>
            </a:r>
            <a:r>
              <a:rPr lang="en-US" sz="2200" b="1" i="1" dirty="0" smtClean="0">
                <a:solidFill>
                  <a:srgbClr val="FFFF00"/>
                </a:solidFill>
              </a:rPr>
              <a:t> et al. 2016</a:t>
            </a:r>
            <a:endParaRPr lang="en-US" sz="2200" b="1" i="1" dirty="0">
              <a:solidFill>
                <a:srgbClr val="FFFF00"/>
              </a:solidFill>
            </a:endParaRPr>
          </a:p>
        </p:txBody>
      </p:sp>
      <p:pic>
        <p:nvPicPr>
          <p:cNvPr id="6" name="Picture 5"/>
          <p:cNvPicPr>
            <a:picLocks noChangeAspect="1"/>
          </p:cNvPicPr>
          <p:nvPr/>
        </p:nvPicPr>
        <p:blipFill rotWithShape="1">
          <a:blip r:embed="rId2"/>
          <a:srcRect l="27343" t="22232" r="26474" b="17589"/>
          <a:stretch/>
        </p:blipFill>
        <p:spPr>
          <a:xfrm>
            <a:off x="381000" y="700130"/>
            <a:ext cx="8534400" cy="3952196"/>
          </a:xfrm>
          <a:prstGeom prst="rect">
            <a:avLst/>
          </a:prstGeom>
        </p:spPr>
      </p:pic>
    </p:spTree>
    <p:extLst>
      <p:ext uri="{BB962C8B-B14F-4D97-AF65-F5344CB8AC3E}">
        <p14:creationId xmlns:p14="http://schemas.microsoft.com/office/powerpoint/2010/main" val="4637676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8388424" y="116633"/>
            <a:ext cx="720080" cy="661185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
            <a:ext cx="9108504" cy="6735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6516216" y="664021"/>
            <a:ext cx="2664296" cy="676747"/>
          </a:xfrm>
        </p:spPr>
        <p:txBody>
          <a:bodyPr>
            <a:noAutofit/>
          </a:bodyPr>
          <a:lstStyle/>
          <a:p>
            <a:r>
              <a:rPr lang="en-US" sz="3200" b="1" dirty="0" smtClean="0"/>
              <a:t>The new management paradigm</a:t>
            </a:r>
            <a:endParaRPr lang="en-US" sz="3200" b="1" dirty="0"/>
          </a:p>
        </p:txBody>
      </p:sp>
    </p:spTree>
    <p:extLst>
      <p:ext uri="{BB962C8B-B14F-4D97-AF65-F5344CB8AC3E}">
        <p14:creationId xmlns:p14="http://schemas.microsoft.com/office/powerpoint/2010/main" val="243938181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Life Style Modification</a:t>
            </a:r>
            <a:endParaRPr lang="en-US" b="1" dirty="0"/>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568321" y="1600201"/>
            <a:ext cx="3816358" cy="4191000"/>
          </a:xfrm>
          <a:ln w="28575">
            <a:solidFill>
              <a:srgbClr val="C00000"/>
            </a:solidFill>
          </a:ln>
        </p:spPr>
      </p:pic>
      <p:sp>
        <p:nvSpPr>
          <p:cNvPr id="4" name="Content Placeholder 3"/>
          <p:cNvSpPr>
            <a:spLocks noGrp="1"/>
          </p:cNvSpPr>
          <p:nvPr>
            <p:ph sz="half" idx="2"/>
          </p:nvPr>
        </p:nvSpPr>
        <p:spPr>
          <a:xfrm>
            <a:off x="4648200" y="1600200"/>
            <a:ext cx="4267200" cy="4191001"/>
          </a:xfrm>
          <a:ln w="28575">
            <a:solidFill>
              <a:srgbClr val="C00000"/>
            </a:solidFill>
          </a:ln>
        </p:spPr>
        <p:txBody>
          <a:bodyPr>
            <a:normAutofit/>
          </a:bodyPr>
          <a:lstStyle/>
          <a:p>
            <a:r>
              <a:rPr lang="en-US" sz="2400" dirty="0" smtClean="0"/>
              <a:t>Build a safe environment to children. </a:t>
            </a:r>
          </a:p>
          <a:p>
            <a:pPr marL="0" indent="0">
              <a:buNone/>
            </a:pPr>
            <a:endParaRPr lang="en-US" sz="2400" dirty="0" smtClean="0"/>
          </a:p>
          <a:p>
            <a:r>
              <a:rPr lang="en-US" sz="2400" dirty="0" smtClean="0"/>
              <a:t>Eliminate home and school related punishments</a:t>
            </a:r>
          </a:p>
          <a:p>
            <a:pPr marL="0" indent="0">
              <a:buNone/>
            </a:pPr>
            <a:endParaRPr lang="en-US" sz="2400" dirty="0" smtClean="0"/>
          </a:p>
          <a:p>
            <a:r>
              <a:rPr lang="en-US" sz="2400" dirty="0" smtClean="0"/>
              <a:t>Teach coping mechanisms to children to deal with day to day stresses</a:t>
            </a:r>
            <a:endParaRPr lang="en-US" sz="2400" dirty="0"/>
          </a:p>
        </p:txBody>
      </p:sp>
    </p:spTree>
    <p:extLst>
      <p:ext uri="{BB962C8B-B14F-4D97-AF65-F5344CB8AC3E}">
        <p14:creationId xmlns:p14="http://schemas.microsoft.com/office/powerpoint/2010/main" val="23764691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b="1" dirty="0" smtClean="0"/>
              <a:t>Global Map of Childhood Constipation</a:t>
            </a:r>
            <a:endParaRPr lang="en-US" b="1" dirty="0"/>
          </a:p>
        </p:txBody>
      </p:sp>
      <p:pic>
        <p:nvPicPr>
          <p:cNvPr id="4" name="Content Placeholder 3"/>
          <p:cNvPicPr>
            <a:picLocks noGrp="1" noChangeAspect="1"/>
          </p:cNvPicPr>
          <p:nvPr>
            <p:ph idx="1"/>
          </p:nvPr>
        </p:nvPicPr>
        <p:blipFill rotWithShape="1">
          <a:blip r:embed="rId2"/>
          <a:srcRect l="22126" t="40517" r="23494" b="8661"/>
          <a:stretch/>
        </p:blipFill>
        <p:spPr>
          <a:xfrm>
            <a:off x="228600" y="1447800"/>
            <a:ext cx="8665337" cy="4495800"/>
          </a:xfrm>
          <a:prstGeom prst="rect">
            <a:avLst/>
          </a:prstGeom>
          <a:ln w="38100">
            <a:solidFill>
              <a:schemeClr val="accent2">
                <a:lumMod val="75000"/>
              </a:schemeClr>
            </a:solidFill>
          </a:ln>
        </p:spPr>
      </p:pic>
      <p:sp>
        <p:nvSpPr>
          <p:cNvPr id="5" name="TextBox 4"/>
          <p:cNvSpPr txBox="1"/>
          <p:nvPr/>
        </p:nvSpPr>
        <p:spPr>
          <a:xfrm rot="19623218">
            <a:off x="1741868" y="3238919"/>
            <a:ext cx="5638800" cy="584775"/>
          </a:xfrm>
          <a:prstGeom prst="rect">
            <a:avLst/>
          </a:prstGeom>
          <a:noFill/>
          <a:ln w="38100">
            <a:solidFill>
              <a:srgbClr val="FF0000"/>
            </a:solidFill>
          </a:ln>
        </p:spPr>
        <p:txBody>
          <a:bodyPr wrap="square" rtlCol="0">
            <a:spAutoFit/>
          </a:bodyPr>
          <a:lstStyle/>
          <a:p>
            <a:r>
              <a:rPr lang="en-US" sz="3200" b="1" dirty="0" smtClean="0">
                <a:solidFill>
                  <a:srgbClr val="FF0000"/>
                </a:solidFill>
              </a:rPr>
              <a:t>Global Pooled Prevalence 9.5%</a:t>
            </a:r>
            <a:endParaRPr lang="en-US" sz="3200" b="1" dirty="0">
              <a:solidFill>
                <a:srgbClr val="FF0000"/>
              </a:solidFill>
            </a:endParaRPr>
          </a:p>
        </p:txBody>
      </p:sp>
      <p:sp>
        <p:nvSpPr>
          <p:cNvPr id="6" name="TextBox 5"/>
          <p:cNvSpPr txBox="1"/>
          <p:nvPr/>
        </p:nvSpPr>
        <p:spPr>
          <a:xfrm>
            <a:off x="5444309" y="6366164"/>
            <a:ext cx="3304046" cy="369332"/>
          </a:xfrm>
          <a:prstGeom prst="rect">
            <a:avLst/>
          </a:prstGeom>
          <a:noFill/>
        </p:spPr>
        <p:txBody>
          <a:bodyPr wrap="none" rtlCol="0">
            <a:spAutoFit/>
          </a:bodyPr>
          <a:lstStyle/>
          <a:p>
            <a:r>
              <a:rPr lang="en-US" b="1" dirty="0" err="1" smtClean="0">
                <a:solidFill>
                  <a:srgbClr val="FFFF00"/>
                </a:solidFill>
              </a:rPr>
              <a:t>Koppen</a:t>
            </a:r>
            <a:r>
              <a:rPr lang="en-US" b="1" dirty="0" smtClean="0">
                <a:solidFill>
                  <a:srgbClr val="FFFF00"/>
                </a:solidFill>
              </a:rPr>
              <a:t> I et al. Unpublished data</a:t>
            </a:r>
            <a:endParaRPr lang="en-US" b="1" dirty="0">
              <a:solidFill>
                <a:srgbClr val="FFFF00"/>
              </a:solidFill>
            </a:endParaRPr>
          </a:p>
        </p:txBody>
      </p:sp>
    </p:spTree>
    <p:extLst>
      <p:ext uri="{BB962C8B-B14F-4D97-AF65-F5344CB8AC3E}">
        <p14:creationId xmlns:p14="http://schemas.microsoft.com/office/powerpoint/2010/main" val="72023563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9323" y="0"/>
            <a:ext cx="8229600" cy="1066800"/>
          </a:xfrm>
        </p:spPr>
        <p:txBody>
          <a:bodyPr/>
          <a:lstStyle/>
          <a:p>
            <a:r>
              <a:rPr lang="en-US" b="1" dirty="0" smtClean="0"/>
              <a:t>Toilet training</a:t>
            </a:r>
            <a:endParaRPr lang="en-US" b="1" dirty="0"/>
          </a:p>
        </p:txBody>
      </p:sp>
      <p:sp>
        <p:nvSpPr>
          <p:cNvPr id="3" name="Content Placeholder 2"/>
          <p:cNvSpPr>
            <a:spLocks noGrp="1"/>
          </p:cNvSpPr>
          <p:nvPr>
            <p:ph idx="1"/>
          </p:nvPr>
        </p:nvSpPr>
        <p:spPr>
          <a:xfrm>
            <a:off x="457200" y="1567333"/>
            <a:ext cx="8229600" cy="4525963"/>
          </a:xfrm>
        </p:spPr>
        <p:txBody>
          <a:bodyPr>
            <a:normAutofit fontScale="92500"/>
          </a:bodyPr>
          <a:lstStyle/>
          <a:p>
            <a:r>
              <a:rPr lang="en-US" dirty="0" smtClean="0">
                <a:solidFill>
                  <a:schemeClr val="tx1"/>
                </a:solidFill>
              </a:rPr>
              <a:t>Stool with-holding plays a crucial role in developing constipation.</a:t>
            </a:r>
          </a:p>
          <a:p>
            <a:r>
              <a:rPr lang="en-US" dirty="0" smtClean="0">
                <a:solidFill>
                  <a:schemeClr val="tx1"/>
                </a:solidFill>
              </a:rPr>
              <a:t>Children should encourage to use the toilet after each meal (taking advantage of </a:t>
            </a:r>
            <a:r>
              <a:rPr lang="en-US" dirty="0" err="1" smtClean="0">
                <a:solidFill>
                  <a:schemeClr val="tx1"/>
                </a:solidFill>
              </a:rPr>
              <a:t>gastrocolic</a:t>
            </a:r>
            <a:r>
              <a:rPr lang="en-US" dirty="0" smtClean="0">
                <a:solidFill>
                  <a:schemeClr val="tx1"/>
                </a:solidFill>
              </a:rPr>
              <a:t> reflex)</a:t>
            </a:r>
          </a:p>
          <a:p>
            <a:r>
              <a:rPr lang="en-US" dirty="0" smtClean="0">
                <a:solidFill>
                  <a:schemeClr val="tx1"/>
                </a:solidFill>
              </a:rPr>
              <a:t>The proper techniques of seating and straining need to be taught</a:t>
            </a:r>
          </a:p>
          <a:p>
            <a:r>
              <a:rPr lang="en-US" dirty="0" smtClean="0">
                <a:solidFill>
                  <a:schemeClr val="tx1"/>
                </a:solidFill>
              </a:rPr>
              <a:t>A Cochrane review has shown beneficial effects of toilet training in the management</a:t>
            </a:r>
          </a:p>
          <a:p>
            <a:pPr lvl="8"/>
            <a:r>
              <a:rPr lang="en-US" b="1" i="1" dirty="0" err="1" smtClean="0">
                <a:solidFill>
                  <a:srgbClr val="FFFF00"/>
                </a:solidFill>
              </a:rPr>
              <a:t>Brazzeli</a:t>
            </a:r>
            <a:r>
              <a:rPr lang="en-US" b="1" i="1" dirty="0" smtClean="0">
                <a:solidFill>
                  <a:srgbClr val="FFFF00"/>
                </a:solidFill>
              </a:rPr>
              <a:t> M, et al. 2011</a:t>
            </a:r>
            <a:endParaRPr lang="en-US" b="1" i="1" dirty="0">
              <a:solidFill>
                <a:srgbClr val="FFFF00"/>
              </a:solidFill>
            </a:endParaRPr>
          </a:p>
        </p:txBody>
      </p:sp>
    </p:spTree>
    <p:extLst>
      <p:ext uri="{BB962C8B-B14F-4D97-AF65-F5344CB8AC3E}">
        <p14:creationId xmlns:p14="http://schemas.microsoft.com/office/powerpoint/2010/main" val="114393261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Story of fiber and water</a:t>
            </a:r>
            <a:endParaRPr lang="en-US" b="1" dirty="0"/>
          </a:p>
        </p:txBody>
      </p:sp>
      <p:pic>
        <p:nvPicPr>
          <p:cNvPr id="5" name="Picture 7"/>
          <p:cNvPicPr>
            <a:picLocks noGrp="1" noChangeAspect="1" noChangeArrowheads="1"/>
          </p:cNvPicPr>
          <p:nvPr>
            <p:ph sz="half" idx="1"/>
          </p:nvPr>
        </p:nvPicPr>
        <p:blipFill rotWithShape="1">
          <a:blip r:embed="rId2">
            <a:extLst>
              <a:ext uri="{28A0092B-C50C-407E-A947-70E740481C1C}">
                <a14:useLocalDpi xmlns:a14="http://schemas.microsoft.com/office/drawing/2010/main" val="0"/>
              </a:ext>
            </a:extLst>
          </a:blip>
          <a:srcRect l="30440" t="19235" r="15626" b="16001"/>
          <a:stretch/>
        </p:blipFill>
        <p:spPr bwMode="auto">
          <a:xfrm>
            <a:off x="105616" y="1600200"/>
            <a:ext cx="4400978" cy="472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sz="half" idx="2"/>
          </p:nvPr>
        </p:nvSpPr>
        <p:spPr>
          <a:xfrm>
            <a:off x="4648200" y="1600200"/>
            <a:ext cx="4038600" cy="4800600"/>
          </a:xfrm>
          <a:ln>
            <a:solidFill>
              <a:srgbClr val="FF0000"/>
            </a:solidFill>
          </a:ln>
        </p:spPr>
        <p:txBody>
          <a:bodyPr>
            <a:noAutofit/>
          </a:bodyPr>
          <a:lstStyle/>
          <a:p>
            <a:r>
              <a:rPr lang="en-US" sz="2400" dirty="0" smtClean="0">
                <a:solidFill>
                  <a:schemeClr val="tx1"/>
                </a:solidFill>
              </a:rPr>
              <a:t>Current evidence does not support to use fiber supplement in treating children with constipation</a:t>
            </a:r>
          </a:p>
          <a:p>
            <a:pPr lvl="2"/>
            <a:r>
              <a:rPr lang="en-US" sz="1600" b="1" i="1" dirty="0" err="1" smtClean="0">
                <a:solidFill>
                  <a:srgbClr val="FFFF00"/>
                </a:solidFill>
              </a:rPr>
              <a:t>Tabbers</a:t>
            </a:r>
            <a:r>
              <a:rPr lang="en-US" sz="1600" b="1" i="1" dirty="0" smtClean="0">
                <a:solidFill>
                  <a:srgbClr val="FFFF00"/>
                </a:solidFill>
              </a:rPr>
              <a:t> MM, et al. 2014</a:t>
            </a:r>
            <a:endParaRPr lang="en-US" sz="1600" b="1" i="1" dirty="0">
              <a:solidFill>
                <a:srgbClr val="FFFF00"/>
              </a:solidFill>
            </a:endParaRPr>
          </a:p>
          <a:p>
            <a:pPr marL="342900" lvl="2" indent="-342900"/>
            <a:r>
              <a:rPr lang="en-US" sz="2400" dirty="0" smtClean="0">
                <a:solidFill>
                  <a:schemeClr val="tx1"/>
                </a:solidFill>
              </a:rPr>
              <a:t>Increase consumption of water has no place in clinical management</a:t>
            </a:r>
          </a:p>
          <a:p>
            <a:pPr marL="1200150" lvl="4" indent="-285750">
              <a:buFont typeface="Arial" panose="020B0604020202020204" pitchFamily="34" charset="0"/>
              <a:buChar char="•"/>
            </a:pPr>
            <a:r>
              <a:rPr lang="en-US" sz="1600" b="1" i="1" dirty="0" smtClean="0">
                <a:solidFill>
                  <a:srgbClr val="FFFF00"/>
                </a:solidFill>
              </a:rPr>
              <a:t>Jennings et al 2009</a:t>
            </a:r>
            <a:endParaRPr lang="en-US" sz="1600" b="1" i="1" dirty="0">
              <a:solidFill>
                <a:srgbClr val="FFFF00"/>
              </a:solidFill>
            </a:endParaRPr>
          </a:p>
          <a:p>
            <a:r>
              <a:rPr lang="en-US" sz="2400" dirty="0" smtClean="0"/>
              <a:t>Increase the fiber/fluid if the child is not receiving normal daily requirement</a:t>
            </a:r>
            <a:endParaRPr lang="en-US" sz="2400" dirty="0" smtClean="0">
              <a:solidFill>
                <a:schemeClr val="tx1"/>
              </a:solidFill>
            </a:endParaRPr>
          </a:p>
        </p:txBody>
      </p:sp>
    </p:spTree>
    <p:extLst>
      <p:ext uri="{BB962C8B-B14F-4D97-AF65-F5344CB8AC3E}">
        <p14:creationId xmlns:p14="http://schemas.microsoft.com/office/powerpoint/2010/main" val="56182645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Probiotics</a:t>
            </a:r>
            <a:endParaRPr lang="en-US" b="1" dirty="0"/>
          </a:p>
        </p:txBody>
      </p:sp>
      <p:pic>
        <p:nvPicPr>
          <p:cNvPr id="5" name="Content Placeholder 4"/>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52400" y="1520864"/>
            <a:ext cx="4343400" cy="4605299"/>
          </a:xfrm>
          <a:ln w="28575">
            <a:solidFill>
              <a:srgbClr val="C00000"/>
            </a:solidFill>
          </a:ln>
        </p:spPr>
      </p:pic>
      <p:sp>
        <p:nvSpPr>
          <p:cNvPr id="4" name="Content Placeholder 3"/>
          <p:cNvSpPr>
            <a:spLocks noGrp="1"/>
          </p:cNvSpPr>
          <p:nvPr>
            <p:ph sz="half" idx="2"/>
          </p:nvPr>
        </p:nvSpPr>
        <p:spPr>
          <a:xfrm>
            <a:off x="4648200" y="1560531"/>
            <a:ext cx="4038600" cy="4525963"/>
          </a:xfrm>
          <a:ln w="28575">
            <a:solidFill>
              <a:srgbClr val="C00000"/>
            </a:solidFill>
          </a:ln>
        </p:spPr>
        <p:txBody>
          <a:bodyPr>
            <a:normAutofit/>
          </a:bodyPr>
          <a:lstStyle/>
          <a:p>
            <a:r>
              <a:rPr lang="en-US" sz="2400" dirty="0" smtClean="0"/>
              <a:t>Several trials in children have tried a variety of probiotics</a:t>
            </a:r>
          </a:p>
          <a:p>
            <a:pPr lvl="1"/>
            <a:r>
              <a:rPr lang="en-US" sz="2200" i="1" dirty="0" smtClean="0"/>
              <a:t>Lactobacillus </a:t>
            </a:r>
            <a:r>
              <a:rPr lang="en-US" sz="2200" i="1" dirty="0" err="1" smtClean="0"/>
              <a:t>rhamnosus</a:t>
            </a:r>
            <a:endParaRPr lang="en-US" sz="2200" i="1" dirty="0" smtClean="0"/>
          </a:p>
          <a:p>
            <a:pPr lvl="1"/>
            <a:r>
              <a:rPr lang="en-US" sz="2200" i="1" dirty="0" smtClean="0"/>
              <a:t>Lactobacillus </a:t>
            </a:r>
            <a:r>
              <a:rPr lang="en-US" sz="2200" i="1" dirty="0" err="1" smtClean="0"/>
              <a:t>reuteir</a:t>
            </a:r>
            <a:endParaRPr lang="en-US" sz="2200" i="1" dirty="0" smtClean="0"/>
          </a:p>
          <a:p>
            <a:pPr lvl="1"/>
            <a:r>
              <a:rPr lang="en-US" sz="2200" i="1" dirty="0" smtClean="0"/>
              <a:t>Lactobacillus </a:t>
            </a:r>
            <a:r>
              <a:rPr lang="en-US" sz="2200" i="1" dirty="0" err="1" smtClean="0"/>
              <a:t>casei</a:t>
            </a:r>
            <a:endParaRPr lang="en-US" sz="2200" i="1" dirty="0" smtClean="0"/>
          </a:p>
          <a:p>
            <a:pPr marL="0" indent="0">
              <a:buNone/>
            </a:pPr>
            <a:endParaRPr lang="en-US" sz="2400" dirty="0"/>
          </a:p>
          <a:p>
            <a:r>
              <a:rPr lang="en-US" sz="2400" dirty="0" smtClean="0"/>
              <a:t>Evidence is still not strong enough to use probiotics in the treatment of constipation in children</a:t>
            </a:r>
            <a:endParaRPr lang="en-US" sz="2400" dirty="0"/>
          </a:p>
        </p:txBody>
      </p:sp>
      <p:sp>
        <p:nvSpPr>
          <p:cNvPr id="6" name="TextBox 5"/>
          <p:cNvSpPr txBox="1"/>
          <p:nvPr/>
        </p:nvSpPr>
        <p:spPr>
          <a:xfrm>
            <a:off x="5867400" y="6324600"/>
            <a:ext cx="1918089" cy="369332"/>
          </a:xfrm>
          <a:prstGeom prst="rect">
            <a:avLst/>
          </a:prstGeom>
          <a:noFill/>
        </p:spPr>
        <p:txBody>
          <a:bodyPr wrap="none" rtlCol="0">
            <a:spAutoFit/>
          </a:bodyPr>
          <a:lstStyle/>
          <a:p>
            <a:r>
              <a:rPr lang="en-US" b="1" dirty="0" err="1" smtClean="0">
                <a:solidFill>
                  <a:srgbClr val="FFFF00"/>
                </a:solidFill>
              </a:rPr>
              <a:t>Tabbers</a:t>
            </a:r>
            <a:r>
              <a:rPr lang="en-US" b="1" dirty="0" smtClean="0">
                <a:solidFill>
                  <a:srgbClr val="FFFF00"/>
                </a:solidFill>
              </a:rPr>
              <a:t> et al 2015</a:t>
            </a:r>
            <a:endParaRPr lang="en-US" b="1" dirty="0">
              <a:solidFill>
                <a:srgbClr val="FFFF00"/>
              </a:solidFill>
            </a:endParaRPr>
          </a:p>
        </p:txBody>
      </p:sp>
    </p:spTree>
    <p:extLst>
      <p:ext uri="{BB962C8B-B14F-4D97-AF65-F5344CB8AC3E}">
        <p14:creationId xmlns:p14="http://schemas.microsoft.com/office/powerpoint/2010/main" val="257017589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Faecal</a:t>
            </a:r>
            <a:r>
              <a:rPr lang="en-US" b="1" dirty="0" smtClean="0"/>
              <a:t> </a:t>
            </a:r>
            <a:r>
              <a:rPr lang="en-US" b="1" dirty="0" err="1" smtClean="0"/>
              <a:t>disimpaction</a:t>
            </a:r>
            <a:endParaRPr lang="en-US" b="1" dirty="0"/>
          </a:p>
        </p:txBody>
      </p:sp>
      <p:sp>
        <p:nvSpPr>
          <p:cNvPr id="3" name="Content Placeholder 2"/>
          <p:cNvSpPr>
            <a:spLocks noGrp="1"/>
          </p:cNvSpPr>
          <p:nvPr>
            <p:ph sz="half" idx="1"/>
          </p:nvPr>
        </p:nvSpPr>
        <p:spPr>
          <a:xfrm>
            <a:off x="323528" y="1628801"/>
            <a:ext cx="4038600" cy="3552800"/>
          </a:xfrm>
          <a:ln>
            <a:solidFill>
              <a:srgbClr val="FF0000"/>
            </a:solidFill>
          </a:ln>
        </p:spPr>
        <p:txBody>
          <a:bodyPr/>
          <a:lstStyle/>
          <a:p>
            <a:pPr marL="0" indent="0" algn="ctr">
              <a:buNone/>
            </a:pPr>
            <a:r>
              <a:rPr lang="en-US" b="1" dirty="0" smtClean="0"/>
              <a:t>Oral route</a:t>
            </a:r>
          </a:p>
          <a:p>
            <a:pPr lvl="1"/>
            <a:r>
              <a:rPr lang="en-US" dirty="0" smtClean="0"/>
              <a:t>Polyethylene glycol</a:t>
            </a:r>
          </a:p>
          <a:p>
            <a:pPr lvl="1">
              <a:defRPr/>
            </a:pPr>
            <a:r>
              <a:rPr lang="en-US" dirty="0"/>
              <a:t>Effective in 75%</a:t>
            </a:r>
          </a:p>
          <a:p>
            <a:pPr lvl="1">
              <a:defRPr/>
            </a:pPr>
            <a:r>
              <a:rPr lang="en-US" dirty="0"/>
              <a:t>Less pain and discomfort</a:t>
            </a:r>
          </a:p>
          <a:p>
            <a:pPr lvl="1">
              <a:defRPr/>
            </a:pPr>
            <a:r>
              <a:rPr lang="en-US" dirty="0"/>
              <a:t>More effective clinically and economically</a:t>
            </a:r>
          </a:p>
          <a:p>
            <a:pPr lvl="1"/>
            <a:endParaRPr lang="en-US" dirty="0"/>
          </a:p>
        </p:txBody>
      </p:sp>
      <p:sp>
        <p:nvSpPr>
          <p:cNvPr id="4" name="Content Placeholder 3"/>
          <p:cNvSpPr>
            <a:spLocks noGrp="1"/>
          </p:cNvSpPr>
          <p:nvPr>
            <p:ph sz="half" idx="2"/>
          </p:nvPr>
        </p:nvSpPr>
        <p:spPr>
          <a:xfrm>
            <a:off x="4648200" y="1600200"/>
            <a:ext cx="4038600" cy="3581401"/>
          </a:xfrm>
          <a:ln>
            <a:solidFill>
              <a:srgbClr val="FF0000"/>
            </a:solidFill>
          </a:ln>
        </p:spPr>
        <p:txBody>
          <a:bodyPr/>
          <a:lstStyle/>
          <a:p>
            <a:pPr marL="0" indent="0" algn="ctr">
              <a:buNone/>
            </a:pPr>
            <a:r>
              <a:rPr lang="en-US" b="1" dirty="0" smtClean="0"/>
              <a:t>Rectal route</a:t>
            </a:r>
          </a:p>
          <a:p>
            <a:pPr lvl="1"/>
            <a:r>
              <a:rPr lang="en-US" dirty="0" smtClean="0"/>
              <a:t>Only when oral route fail</a:t>
            </a:r>
          </a:p>
          <a:p>
            <a:pPr lvl="1"/>
            <a:r>
              <a:rPr lang="en-US" dirty="0" smtClean="0"/>
              <a:t>Under sedation</a:t>
            </a:r>
          </a:p>
          <a:p>
            <a:pPr lvl="1"/>
            <a:r>
              <a:rPr lang="en-US" dirty="0" smtClean="0"/>
              <a:t>Phosphate enema</a:t>
            </a:r>
          </a:p>
          <a:p>
            <a:pPr lvl="1"/>
            <a:r>
              <a:rPr lang="en-US" dirty="0" smtClean="0"/>
              <a:t>Mineral oil</a:t>
            </a:r>
          </a:p>
          <a:p>
            <a:pPr lvl="1"/>
            <a:r>
              <a:rPr lang="en-US" dirty="0" err="1" smtClean="0"/>
              <a:t>Bisacodyl</a:t>
            </a:r>
            <a:r>
              <a:rPr lang="en-US" dirty="0" smtClean="0"/>
              <a:t> suppositories</a:t>
            </a:r>
            <a:endParaRPr lang="en-US" dirty="0"/>
          </a:p>
        </p:txBody>
      </p:sp>
    </p:spTree>
    <p:extLst>
      <p:ext uri="{BB962C8B-B14F-4D97-AF65-F5344CB8AC3E}">
        <p14:creationId xmlns:p14="http://schemas.microsoft.com/office/powerpoint/2010/main" val="276101421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Maintenance therapy</a:t>
            </a:r>
            <a:endParaRPr lang="en-US" b="1" dirty="0"/>
          </a:p>
        </p:txBody>
      </p:sp>
      <p:sp>
        <p:nvSpPr>
          <p:cNvPr id="3" name="Content Placeholder 2"/>
          <p:cNvSpPr>
            <a:spLocks noGrp="1"/>
          </p:cNvSpPr>
          <p:nvPr>
            <p:ph idx="1"/>
          </p:nvPr>
        </p:nvSpPr>
        <p:spPr>
          <a:xfrm>
            <a:off x="228600" y="1600200"/>
            <a:ext cx="8763000" cy="5105400"/>
          </a:xfrm>
        </p:spPr>
        <p:txBody>
          <a:bodyPr>
            <a:normAutofit/>
          </a:bodyPr>
          <a:lstStyle/>
          <a:p>
            <a:r>
              <a:rPr lang="en-US" dirty="0" smtClean="0">
                <a:solidFill>
                  <a:schemeClr val="tx1"/>
                </a:solidFill>
              </a:rPr>
              <a:t>Aim to keep stools soft </a:t>
            </a:r>
            <a:r>
              <a:rPr lang="en-US" dirty="0" smtClean="0"/>
              <a:t>to </a:t>
            </a:r>
            <a:r>
              <a:rPr lang="en-US" dirty="0" smtClean="0">
                <a:solidFill>
                  <a:schemeClr val="tx1"/>
                </a:solidFill>
              </a:rPr>
              <a:t>facilitate defecation</a:t>
            </a:r>
          </a:p>
          <a:p>
            <a:r>
              <a:rPr lang="en-US" dirty="0" smtClean="0">
                <a:solidFill>
                  <a:schemeClr val="tx1"/>
                </a:solidFill>
              </a:rPr>
              <a:t>With single or multiple drugs</a:t>
            </a:r>
          </a:p>
          <a:p>
            <a:pPr lvl="1"/>
            <a:r>
              <a:rPr lang="en-US" dirty="0" smtClean="0">
                <a:solidFill>
                  <a:schemeClr val="tx1"/>
                </a:solidFill>
              </a:rPr>
              <a:t>Osmotic laxative</a:t>
            </a:r>
          </a:p>
          <a:p>
            <a:pPr lvl="1"/>
            <a:r>
              <a:rPr lang="en-US" dirty="0" smtClean="0">
                <a:solidFill>
                  <a:schemeClr val="tx1"/>
                </a:solidFill>
              </a:rPr>
              <a:t>Stimulant laxatives</a:t>
            </a:r>
          </a:p>
          <a:p>
            <a:pPr lvl="1"/>
            <a:r>
              <a:rPr lang="en-US" dirty="0" smtClean="0">
                <a:solidFill>
                  <a:schemeClr val="tx1"/>
                </a:solidFill>
              </a:rPr>
              <a:t>Novel agents</a:t>
            </a:r>
          </a:p>
          <a:p>
            <a:r>
              <a:rPr lang="en-US" dirty="0" smtClean="0">
                <a:solidFill>
                  <a:schemeClr val="tx1"/>
                </a:solidFill>
              </a:rPr>
              <a:t>Duration is variable</a:t>
            </a:r>
          </a:p>
          <a:p>
            <a:r>
              <a:rPr lang="en-US" dirty="0" smtClean="0">
                <a:solidFill>
                  <a:schemeClr val="tx1"/>
                </a:solidFill>
              </a:rPr>
              <a:t>Close follow up</a:t>
            </a:r>
          </a:p>
          <a:p>
            <a:r>
              <a:rPr lang="en-US" dirty="0" smtClean="0">
                <a:solidFill>
                  <a:schemeClr val="tx1"/>
                </a:solidFill>
              </a:rPr>
              <a:t>Slow withdrawal of drugs over months (3-6)</a:t>
            </a:r>
          </a:p>
          <a:p>
            <a:r>
              <a:rPr lang="en-US" dirty="0" smtClean="0">
                <a:solidFill>
                  <a:schemeClr val="tx1"/>
                </a:solidFill>
              </a:rPr>
              <a:t>Closely follow up to prevent relapses</a:t>
            </a:r>
            <a:endParaRPr lang="en-US" dirty="0">
              <a:solidFill>
                <a:schemeClr val="tx1"/>
              </a:solidFill>
            </a:endParaRPr>
          </a:p>
        </p:txBody>
      </p:sp>
    </p:spTree>
    <p:extLst>
      <p:ext uri="{BB962C8B-B14F-4D97-AF65-F5344CB8AC3E}">
        <p14:creationId xmlns:p14="http://schemas.microsoft.com/office/powerpoint/2010/main" val="408136535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Laxatives in the maintenance phase</a:t>
            </a:r>
            <a:endParaRPr lang="en-US" b="1" dirty="0"/>
          </a:p>
        </p:txBody>
      </p:sp>
      <p:sp>
        <p:nvSpPr>
          <p:cNvPr id="3" name="Text Placeholder 2"/>
          <p:cNvSpPr>
            <a:spLocks noGrp="1"/>
          </p:cNvSpPr>
          <p:nvPr>
            <p:ph type="body" idx="1"/>
          </p:nvPr>
        </p:nvSpPr>
        <p:spPr/>
        <p:txBody>
          <a:bodyPr/>
          <a:lstStyle/>
          <a:p>
            <a:r>
              <a:rPr lang="en-US" dirty="0" smtClean="0"/>
              <a:t>Osmotic laxative</a:t>
            </a:r>
            <a:endParaRPr lang="en-US" dirty="0"/>
          </a:p>
        </p:txBody>
      </p:sp>
      <p:sp>
        <p:nvSpPr>
          <p:cNvPr id="4" name="Content Placeholder 3"/>
          <p:cNvSpPr>
            <a:spLocks noGrp="1"/>
          </p:cNvSpPr>
          <p:nvPr>
            <p:ph sz="half" idx="2"/>
          </p:nvPr>
        </p:nvSpPr>
        <p:spPr>
          <a:ln>
            <a:solidFill>
              <a:srgbClr val="FF0000"/>
            </a:solidFill>
          </a:ln>
        </p:spPr>
        <p:txBody>
          <a:bodyPr>
            <a:normAutofit lnSpcReduction="10000"/>
          </a:bodyPr>
          <a:lstStyle/>
          <a:p>
            <a:r>
              <a:rPr lang="en-US" dirty="0" smtClean="0"/>
              <a:t>Polyethylene glycol</a:t>
            </a:r>
          </a:p>
          <a:p>
            <a:pPr lvl="1"/>
            <a:r>
              <a:rPr lang="en-US" dirty="0" smtClean="0"/>
              <a:t>Fist choice</a:t>
            </a:r>
          </a:p>
          <a:p>
            <a:pPr lvl="1"/>
            <a:r>
              <a:rPr lang="en-US" dirty="0" smtClean="0"/>
              <a:t>Very effective than others</a:t>
            </a:r>
          </a:p>
          <a:p>
            <a:r>
              <a:rPr lang="en-US" dirty="0" smtClean="0"/>
              <a:t>Lactulose</a:t>
            </a:r>
          </a:p>
          <a:p>
            <a:pPr lvl="1"/>
            <a:r>
              <a:rPr lang="en-US" dirty="0" smtClean="0"/>
              <a:t>Safe, time tested drug</a:t>
            </a:r>
          </a:p>
          <a:p>
            <a:pPr lvl="1"/>
            <a:r>
              <a:rPr lang="en-US" dirty="0" smtClean="0"/>
              <a:t>Less effective than PEG</a:t>
            </a:r>
          </a:p>
          <a:p>
            <a:r>
              <a:rPr lang="en-US" dirty="0" smtClean="0"/>
              <a:t>Magnesium </a:t>
            </a:r>
            <a:r>
              <a:rPr lang="en-US" dirty="0" err="1" smtClean="0"/>
              <a:t>sulphate</a:t>
            </a:r>
            <a:endParaRPr lang="en-US" dirty="0" smtClean="0"/>
          </a:p>
          <a:p>
            <a:pPr lvl="1"/>
            <a:r>
              <a:rPr lang="en-US" dirty="0"/>
              <a:t>Less effective than PEG</a:t>
            </a:r>
          </a:p>
          <a:p>
            <a:pPr lvl="1"/>
            <a:r>
              <a:rPr lang="en-US" dirty="0"/>
              <a:t>Side effects </a:t>
            </a:r>
          </a:p>
          <a:p>
            <a:r>
              <a:rPr lang="en-US" dirty="0" smtClean="0"/>
              <a:t>Docusate sodium</a:t>
            </a:r>
          </a:p>
          <a:p>
            <a:pPr marL="457200" lvl="1" indent="0">
              <a:buNone/>
            </a:pPr>
            <a:endParaRPr lang="en-US" dirty="0" smtClean="0"/>
          </a:p>
        </p:txBody>
      </p:sp>
      <p:sp>
        <p:nvSpPr>
          <p:cNvPr id="5" name="Text Placeholder 4"/>
          <p:cNvSpPr>
            <a:spLocks noGrp="1"/>
          </p:cNvSpPr>
          <p:nvPr>
            <p:ph type="body" sz="quarter" idx="3"/>
          </p:nvPr>
        </p:nvSpPr>
        <p:spPr/>
        <p:txBody>
          <a:bodyPr/>
          <a:lstStyle/>
          <a:p>
            <a:r>
              <a:rPr lang="en-US" dirty="0" smtClean="0"/>
              <a:t>Stimulant laxatives</a:t>
            </a:r>
            <a:endParaRPr lang="en-US" dirty="0"/>
          </a:p>
        </p:txBody>
      </p:sp>
      <p:sp>
        <p:nvSpPr>
          <p:cNvPr id="6" name="Content Placeholder 5"/>
          <p:cNvSpPr>
            <a:spLocks noGrp="1"/>
          </p:cNvSpPr>
          <p:nvPr>
            <p:ph sz="quarter" idx="4"/>
          </p:nvPr>
        </p:nvSpPr>
        <p:spPr>
          <a:ln>
            <a:solidFill>
              <a:srgbClr val="C00000"/>
            </a:solidFill>
          </a:ln>
        </p:spPr>
        <p:txBody>
          <a:bodyPr/>
          <a:lstStyle/>
          <a:p>
            <a:r>
              <a:rPr lang="en-US" dirty="0" err="1" smtClean="0"/>
              <a:t>Diphenylmethanes</a:t>
            </a:r>
            <a:endParaRPr lang="en-US" dirty="0" smtClean="0"/>
          </a:p>
          <a:p>
            <a:pPr lvl="1"/>
            <a:r>
              <a:rPr lang="en-US" dirty="0" err="1" smtClean="0"/>
              <a:t>Bisacodyl</a:t>
            </a:r>
            <a:endParaRPr lang="en-US" dirty="0" smtClean="0"/>
          </a:p>
          <a:p>
            <a:pPr lvl="1"/>
            <a:r>
              <a:rPr lang="en-US" dirty="0" smtClean="0"/>
              <a:t>Sodium </a:t>
            </a:r>
            <a:r>
              <a:rPr lang="en-US" dirty="0" err="1" smtClean="0"/>
              <a:t>picosulphate</a:t>
            </a:r>
            <a:endParaRPr lang="en-US" dirty="0"/>
          </a:p>
          <a:p>
            <a:r>
              <a:rPr lang="en-US" dirty="0" err="1" smtClean="0"/>
              <a:t>Amthraquinones</a:t>
            </a:r>
            <a:endParaRPr lang="en-US" dirty="0" smtClean="0"/>
          </a:p>
          <a:p>
            <a:pPr lvl="1"/>
            <a:r>
              <a:rPr lang="en-US" dirty="0" smtClean="0"/>
              <a:t>Senna</a:t>
            </a:r>
          </a:p>
          <a:p>
            <a:pPr marL="457200" lvl="1" indent="0">
              <a:buNone/>
            </a:pPr>
            <a:endParaRPr lang="en-US" dirty="0" smtClean="0"/>
          </a:p>
          <a:p>
            <a:r>
              <a:rPr lang="en-US" dirty="0" smtClean="0"/>
              <a:t>Very effective when combined with osmotic laxatives as an </a:t>
            </a:r>
            <a:r>
              <a:rPr lang="en-US" dirty="0" err="1" smtClean="0"/>
              <a:t>ajuvant</a:t>
            </a:r>
            <a:r>
              <a:rPr lang="en-US" dirty="0" smtClean="0"/>
              <a:t> </a:t>
            </a:r>
          </a:p>
        </p:txBody>
      </p:sp>
    </p:spTree>
    <p:extLst>
      <p:ext uri="{BB962C8B-B14F-4D97-AF65-F5344CB8AC3E}">
        <p14:creationId xmlns:p14="http://schemas.microsoft.com/office/powerpoint/2010/main" val="280114686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Autofit/>
          </a:bodyPr>
          <a:lstStyle/>
          <a:p>
            <a:r>
              <a:rPr lang="en-US" b="1" dirty="0" smtClean="0"/>
              <a:t>Novel Therapies</a:t>
            </a:r>
            <a:endParaRPr lang="en-US" b="1" dirty="0"/>
          </a:p>
        </p:txBody>
      </p:sp>
      <p:sp>
        <p:nvSpPr>
          <p:cNvPr id="3" name="Content Placeholder 2"/>
          <p:cNvSpPr>
            <a:spLocks noGrp="1"/>
          </p:cNvSpPr>
          <p:nvPr>
            <p:ph idx="1"/>
          </p:nvPr>
        </p:nvSpPr>
        <p:spPr>
          <a:xfrm>
            <a:off x="442452" y="1143000"/>
            <a:ext cx="8229600" cy="5334000"/>
          </a:xfrm>
        </p:spPr>
        <p:txBody>
          <a:bodyPr/>
          <a:lstStyle/>
          <a:p>
            <a:r>
              <a:rPr lang="en-US" b="1" dirty="0" smtClean="0"/>
              <a:t>Chloride secreting agents</a:t>
            </a:r>
          </a:p>
          <a:p>
            <a:pPr lvl="1"/>
            <a:r>
              <a:rPr lang="en-US" dirty="0" err="1" smtClean="0"/>
              <a:t>Linaclotide</a:t>
            </a:r>
            <a:r>
              <a:rPr lang="en-US" dirty="0" smtClean="0"/>
              <a:t> and </a:t>
            </a:r>
            <a:r>
              <a:rPr lang="en-US" dirty="0" err="1" smtClean="0"/>
              <a:t>lubiprostone</a:t>
            </a:r>
            <a:endParaRPr lang="en-US" dirty="0" smtClean="0"/>
          </a:p>
          <a:p>
            <a:pPr lvl="1"/>
            <a:r>
              <a:rPr lang="en-US" dirty="0" smtClean="0"/>
              <a:t>One trial shows benefits for children</a:t>
            </a:r>
          </a:p>
          <a:p>
            <a:r>
              <a:rPr lang="en-US" b="1" dirty="0" err="1" smtClean="0"/>
              <a:t>Prucalopride</a:t>
            </a:r>
            <a:endParaRPr lang="en-US" b="1" dirty="0" smtClean="0"/>
          </a:p>
          <a:p>
            <a:pPr lvl="1"/>
            <a:r>
              <a:rPr lang="en-US" dirty="0" err="1" smtClean="0"/>
              <a:t>Serotonine</a:t>
            </a:r>
            <a:r>
              <a:rPr lang="en-US" dirty="0" smtClean="0"/>
              <a:t> 4 receptor agonist</a:t>
            </a:r>
          </a:p>
          <a:p>
            <a:pPr lvl="1"/>
            <a:r>
              <a:rPr lang="en-US" dirty="0" smtClean="0"/>
              <a:t>Very effective in adults</a:t>
            </a:r>
          </a:p>
          <a:p>
            <a:pPr lvl="1"/>
            <a:r>
              <a:rPr lang="en-US" dirty="0" err="1" smtClean="0"/>
              <a:t>Paediatric</a:t>
            </a:r>
            <a:r>
              <a:rPr lang="en-US" dirty="0" smtClean="0"/>
              <a:t> study showed no beneficial effects</a:t>
            </a:r>
          </a:p>
          <a:p>
            <a:r>
              <a:rPr lang="en-US" b="1" dirty="0" smtClean="0"/>
              <a:t>Probiotics</a:t>
            </a:r>
          </a:p>
          <a:p>
            <a:pPr lvl="1"/>
            <a:r>
              <a:rPr lang="en-US" dirty="0" smtClean="0"/>
              <a:t>Evidence are still insufficient</a:t>
            </a:r>
          </a:p>
          <a:p>
            <a:endParaRPr lang="en-US" dirty="0"/>
          </a:p>
        </p:txBody>
      </p:sp>
    </p:spTree>
    <p:extLst>
      <p:ext uri="{BB962C8B-B14F-4D97-AF65-F5344CB8AC3E}">
        <p14:creationId xmlns:p14="http://schemas.microsoft.com/office/powerpoint/2010/main" val="213819701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b="1" dirty="0" smtClean="0"/>
              <a:t>Laxatives : Confronting fears</a:t>
            </a:r>
            <a:endParaRPr lang="en-US" b="1" dirty="0"/>
          </a:p>
        </p:txBody>
      </p:sp>
      <p:sp>
        <p:nvSpPr>
          <p:cNvPr id="3" name="Content Placeholder 2"/>
          <p:cNvSpPr>
            <a:spLocks noGrp="1"/>
          </p:cNvSpPr>
          <p:nvPr>
            <p:ph sz="half" idx="1"/>
          </p:nvPr>
        </p:nvSpPr>
        <p:spPr>
          <a:xfrm>
            <a:off x="228600" y="1600200"/>
            <a:ext cx="4267200" cy="4530725"/>
          </a:xfrm>
        </p:spPr>
        <p:txBody>
          <a:bodyPr/>
          <a:lstStyle/>
          <a:p>
            <a:pPr>
              <a:defRPr/>
            </a:pPr>
            <a:r>
              <a:rPr lang="en-GB" sz="3200" dirty="0" smtClean="0"/>
              <a:t>Fear of habituation</a:t>
            </a:r>
          </a:p>
          <a:p>
            <a:pPr>
              <a:defRPr/>
            </a:pPr>
            <a:endParaRPr lang="en-GB" sz="3200" dirty="0" smtClean="0"/>
          </a:p>
          <a:p>
            <a:pPr>
              <a:defRPr/>
            </a:pPr>
            <a:r>
              <a:rPr lang="en-GB" sz="3200" dirty="0" smtClean="0"/>
              <a:t>Fear of tolerance </a:t>
            </a:r>
          </a:p>
          <a:p>
            <a:pPr>
              <a:defRPr/>
            </a:pPr>
            <a:endParaRPr lang="en-GB" sz="3200" dirty="0" smtClean="0"/>
          </a:p>
          <a:p>
            <a:pPr>
              <a:defRPr/>
            </a:pPr>
            <a:r>
              <a:rPr lang="en-GB" sz="3200" dirty="0" smtClean="0"/>
              <a:t>Fear of dependence</a:t>
            </a:r>
          </a:p>
          <a:p>
            <a:pPr>
              <a:buFont typeface="Wingdings" panose="05000000000000000000" pitchFamily="2" charset="2"/>
              <a:buNone/>
              <a:defRPr/>
            </a:pPr>
            <a:r>
              <a:rPr lang="en-GB" sz="3200" dirty="0" smtClean="0"/>
              <a:t> </a:t>
            </a:r>
          </a:p>
          <a:p>
            <a:pPr>
              <a:defRPr/>
            </a:pPr>
            <a:r>
              <a:rPr lang="en-GB" sz="3200" dirty="0" smtClean="0"/>
              <a:t>Fear of rebound  </a:t>
            </a:r>
          </a:p>
          <a:p>
            <a:pPr>
              <a:defRPr/>
            </a:pPr>
            <a:endParaRPr lang="en-US" dirty="0"/>
          </a:p>
        </p:txBody>
      </p:sp>
      <p:pic>
        <p:nvPicPr>
          <p:cNvPr id="5" name="Content Placeholder 8"/>
          <p:cNvPicPr>
            <a:picLocks noGrp="1" noChangeAspect="1"/>
          </p:cNvPicPr>
          <p:nvPr>
            <p:ph sz="half" idx="2"/>
          </p:nvPr>
        </p:nvPicPr>
        <p:blipFill>
          <a:blip r:embed="rId2"/>
          <a:stretch>
            <a:fillRect/>
          </a:stretch>
        </p:blipFill>
        <p:spPr>
          <a:xfrm>
            <a:off x="4876800" y="1676400"/>
            <a:ext cx="3535363" cy="4419600"/>
          </a:xfrm>
          <a:ln w="38100">
            <a:solidFill>
              <a:schemeClr val="tx2"/>
            </a:solidFill>
          </a:ln>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93221613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Sacral Nerve Stimulation</a:t>
            </a:r>
            <a:endParaRPr lang="en-US" b="1" dirty="0"/>
          </a:p>
        </p:txBody>
      </p:sp>
      <p:sp>
        <p:nvSpPr>
          <p:cNvPr id="4" name="Content Placeholder 3"/>
          <p:cNvSpPr>
            <a:spLocks noGrp="1"/>
          </p:cNvSpPr>
          <p:nvPr>
            <p:ph sz="half" idx="2"/>
          </p:nvPr>
        </p:nvSpPr>
        <p:spPr>
          <a:xfrm>
            <a:off x="4800600" y="1600200"/>
            <a:ext cx="4038600" cy="4525963"/>
          </a:xfrm>
          <a:ln w="28575">
            <a:solidFill>
              <a:srgbClr val="C00000"/>
            </a:solidFill>
          </a:ln>
        </p:spPr>
        <p:txBody>
          <a:bodyPr/>
          <a:lstStyle/>
          <a:p>
            <a:r>
              <a:rPr lang="en-US" dirty="0" smtClean="0"/>
              <a:t>Stimulates the sacral nerves using an electrical system</a:t>
            </a:r>
          </a:p>
          <a:p>
            <a:r>
              <a:rPr lang="en-US" dirty="0" smtClean="0"/>
              <a:t>Two small studies in children show promising results</a:t>
            </a:r>
          </a:p>
          <a:p>
            <a:pPr lvl="1"/>
            <a:r>
              <a:rPr lang="en-US" sz="2000" b="1" i="1" dirty="0" err="1" smtClean="0">
                <a:solidFill>
                  <a:srgbClr val="FFFF00"/>
                </a:solidFill>
              </a:rPr>
              <a:t>Sulkowski</a:t>
            </a:r>
            <a:r>
              <a:rPr lang="en-US" sz="2000" b="1" i="1" dirty="0" smtClean="0">
                <a:solidFill>
                  <a:srgbClr val="FFFF00"/>
                </a:solidFill>
              </a:rPr>
              <a:t> et al 2015</a:t>
            </a:r>
          </a:p>
          <a:p>
            <a:pPr lvl="1"/>
            <a:r>
              <a:rPr lang="en-US" sz="2000" b="1" i="1" dirty="0">
                <a:solidFill>
                  <a:srgbClr val="FFFF00"/>
                </a:solidFill>
              </a:rPr>
              <a:t>v</a:t>
            </a:r>
            <a:r>
              <a:rPr lang="en-US" sz="2000" b="1" i="1" dirty="0" smtClean="0">
                <a:solidFill>
                  <a:srgbClr val="FFFF00"/>
                </a:solidFill>
              </a:rPr>
              <a:t>an </a:t>
            </a:r>
            <a:r>
              <a:rPr lang="en-US" sz="2000" b="1" i="1" dirty="0" err="1" smtClean="0">
                <a:solidFill>
                  <a:srgbClr val="FFFF00"/>
                </a:solidFill>
              </a:rPr>
              <a:t>Wunnik</a:t>
            </a:r>
            <a:r>
              <a:rPr lang="en-US" sz="2000" b="1" i="1" dirty="0" smtClean="0">
                <a:solidFill>
                  <a:srgbClr val="FFFF00"/>
                </a:solidFill>
              </a:rPr>
              <a:t> 2015</a:t>
            </a:r>
          </a:p>
          <a:p>
            <a:r>
              <a:rPr lang="en-US" dirty="0" smtClean="0"/>
              <a:t>Need further studies..</a:t>
            </a:r>
            <a:endParaRPr lang="en-US" dirty="0"/>
          </a:p>
        </p:txBody>
      </p:sp>
      <p:pic>
        <p:nvPicPr>
          <p:cNvPr id="5" name="Content Placeholder 4"/>
          <p:cNvPicPr>
            <a:picLocks noGrp="1" noChangeAspect="1"/>
          </p:cNvPicPr>
          <p:nvPr>
            <p:ph sz="half" idx="1"/>
          </p:nvPr>
        </p:nvPicPr>
        <p:blipFill rotWithShape="1">
          <a:blip r:embed="rId2"/>
          <a:srcRect l="44010" t="27233" r="22458" b="12589"/>
          <a:stretch/>
        </p:blipFill>
        <p:spPr>
          <a:xfrm>
            <a:off x="86383" y="1600201"/>
            <a:ext cx="4485617" cy="4525962"/>
          </a:xfrm>
          <a:prstGeom prst="rect">
            <a:avLst/>
          </a:prstGeom>
          <a:ln w="28575">
            <a:solidFill>
              <a:srgbClr val="C00000"/>
            </a:solidFill>
          </a:ln>
        </p:spPr>
      </p:pic>
    </p:spTree>
    <p:extLst>
      <p:ext uri="{BB962C8B-B14F-4D97-AF65-F5344CB8AC3E}">
        <p14:creationId xmlns:p14="http://schemas.microsoft.com/office/powerpoint/2010/main" val="263033127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Surgical interventions</a:t>
            </a:r>
            <a:endParaRPr lang="en-US" b="1" dirty="0"/>
          </a:p>
        </p:txBody>
      </p:sp>
      <p:sp>
        <p:nvSpPr>
          <p:cNvPr id="3" name="Content Placeholder 2"/>
          <p:cNvSpPr>
            <a:spLocks noGrp="1"/>
          </p:cNvSpPr>
          <p:nvPr>
            <p:ph idx="1"/>
          </p:nvPr>
        </p:nvSpPr>
        <p:spPr>
          <a:xfrm>
            <a:off x="457200" y="1600200"/>
            <a:ext cx="8229600" cy="3989040"/>
          </a:xfrm>
          <a:ln>
            <a:solidFill>
              <a:srgbClr val="FF0000"/>
            </a:solidFill>
          </a:ln>
        </p:spPr>
        <p:txBody>
          <a:bodyPr>
            <a:normAutofit/>
          </a:bodyPr>
          <a:lstStyle/>
          <a:p>
            <a:r>
              <a:rPr lang="en-US" dirty="0" smtClean="0">
                <a:solidFill>
                  <a:schemeClr val="tx1"/>
                </a:solidFill>
              </a:rPr>
              <a:t>Injection of </a:t>
            </a:r>
            <a:r>
              <a:rPr lang="en-US" dirty="0" err="1" smtClean="0">
                <a:solidFill>
                  <a:schemeClr val="tx1"/>
                </a:solidFill>
              </a:rPr>
              <a:t>botulinum</a:t>
            </a:r>
            <a:r>
              <a:rPr lang="en-US" dirty="0" smtClean="0">
                <a:solidFill>
                  <a:schemeClr val="tx1"/>
                </a:solidFill>
              </a:rPr>
              <a:t> toxin</a:t>
            </a:r>
          </a:p>
          <a:p>
            <a:r>
              <a:rPr lang="en-US" dirty="0" err="1" smtClean="0">
                <a:solidFill>
                  <a:schemeClr val="tx1"/>
                </a:solidFill>
              </a:rPr>
              <a:t>Antegrade</a:t>
            </a:r>
            <a:r>
              <a:rPr lang="en-US" dirty="0" smtClean="0">
                <a:solidFill>
                  <a:schemeClr val="tx1"/>
                </a:solidFill>
              </a:rPr>
              <a:t> continent enemas</a:t>
            </a:r>
          </a:p>
          <a:p>
            <a:r>
              <a:rPr lang="en-US" dirty="0" smtClean="0">
                <a:solidFill>
                  <a:schemeClr val="tx1"/>
                </a:solidFill>
              </a:rPr>
              <a:t>Sigmoid resection</a:t>
            </a:r>
          </a:p>
          <a:p>
            <a:r>
              <a:rPr lang="en-US" dirty="0" smtClean="0">
                <a:solidFill>
                  <a:schemeClr val="tx1"/>
                </a:solidFill>
              </a:rPr>
              <a:t>Colorectal resection</a:t>
            </a:r>
          </a:p>
          <a:p>
            <a:r>
              <a:rPr lang="en-US" dirty="0" smtClean="0">
                <a:solidFill>
                  <a:schemeClr val="tx1"/>
                </a:solidFill>
              </a:rPr>
              <a:t>Subtotal colectomy</a:t>
            </a:r>
          </a:p>
          <a:p>
            <a:r>
              <a:rPr lang="en-US" dirty="0" err="1" smtClean="0">
                <a:solidFill>
                  <a:schemeClr val="tx1"/>
                </a:solidFill>
              </a:rPr>
              <a:t>Proctocolectomy</a:t>
            </a:r>
            <a:r>
              <a:rPr lang="en-US" dirty="0" smtClean="0">
                <a:solidFill>
                  <a:schemeClr val="tx1"/>
                </a:solidFill>
              </a:rPr>
              <a:t> and </a:t>
            </a:r>
            <a:r>
              <a:rPr lang="en-US" dirty="0" err="1" smtClean="0">
                <a:solidFill>
                  <a:schemeClr val="tx1"/>
                </a:solidFill>
              </a:rPr>
              <a:t>ileoanal</a:t>
            </a:r>
            <a:r>
              <a:rPr lang="en-US" dirty="0" smtClean="0">
                <a:solidFill>
                  <a:schemeClr val="tx1"/>
                </a:solidFill>
              </a:rPr>
              <a:t> anastomosis</a:t>
            </a:r>
          </a:p>
          <a:p>
            <a:pPr marL="0" indent="0">
              <a:buNone/>
            </a:pPr>
            <a:endParaRPr lang="en-US" dirty="0">
              <a:solidFill>
                <a:schemeClr val="tx1"/>
              </a:solidFill>
            </a:endParaRPr>
          </a:p>
        </p:txBody>
      </p:sp>
    </p:spTree>
    <p:extLst>
      <p:ext uri="{BB962C8B-B14F-4D97-AF65-F5344CB8AC3E}">
        <p14:creationId xmlns:p14="http://schemas.microsoft.com/office/powerpoint/2010/main" val="18260765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457200" y="0"/>
            <a:ext cx="8229600" cy="911225"/>
          </a:xfrm>
        </p:spPr>
        <p:txBody>
          <a:bodyPr/>
          <a:lstStyle/>
          <a:p>
            <a:pPr eaLnBrk="1" hangingPunct="1">
              <a:defRPr/>
            </a:pPr>
            <a:r>
              <a:rPr lang="en-IE" b="1" dirty="0" smtClean="0"/>
              <a:t>Epidemiology in Sri Lanka</a:t>
            </a:r>
            <a:endParaRPr lang="en-GB" b="1" dirty="0" smtClean="0"/>
          </a:p>
        </p:txBody>
      </p:sp>
      <p:sp>
        <p:nvSpPr>
          <p:cNvPr id="12291" name="Rectangle 3"/>
          <p:cNvSpPr>
            <a:spLocks noGrp="1" noChangeArrowheads="1"/>
          </p:cNvSpPr>
          <p:nvPr>
            <p:ph type="body" idx="1"/>
          </p:nvPr>
        </p:nvSpPr>
        <p:spPr>
          <a:xfrm>
            <a:off x="457200" y="990600"/>
            <a:ext cx="8229600" cy="5867400"/>
          </a:xfrm>
        </p:spPr>
        <p:txBody>
          <a:bodyPr/>
          <a:lstStyle/>
          <a:p>
            <a:pPr eaLnBrk="1" hangingPunct="1">
              <a:lnSpc>
                <a:spcPct val="90000"/>
              </a:lnSpc>
            </a:pPr>
            <a:r>
              <a:rPr lang="en-IE" altLang="en-US" dirty="0" smtClean="0">
                <a:effectLst/>
              </a:rPr>
              <a:t>Constipation was thought to be a disease of the developed countries.</a:t>
            </a:r>
          </a:p>
          <a:p>
            <a:pPr eaLnBrk="1" hangingPunct="1">
              <a:lnSpc>
                <a:spcPct val="90000"/>
              </a:lnSpc>
            </a:pPr>
            <a:endParaRPr lang="en-IE" altLang="en-US" dirty="0" smtClean="0">
              <a:effectLst/>
            </a:endParaRPr>
          </a:p>
          <a:p>
            <a:pPr eaLnBrk="1" hangingPunct="1">
              <a:lnSpc>
                <a:spcPct val="90000"/>
              </a:lnSpc>
            </a:pPr>
            <a:r>
              <a:rPr lang="en-IE" altLang="en-US" dirty="0" smtClean="0">
                <a:effectLst/>
              </a:rPr>
              <a:t>First epidemiological survey in </a:t>
            </a:r>
            <a:r>
              <a:rPr lang="en-IE" altLang="en-US" dirty="0" err="1" smtClean="0">
                <a:effectLst/>
              </a:rPr>
              <a:t>Gampaha</a:t>
            </a:r>
            <a:r>
              <a:rPr lang="en-IE" altLang="en-US" dirty="0" smtClean="0">
                <a:effectLst/>
              </a:rPr>
              <a:t> district showed prevalence of 10.6% in school children </a:t>
            </a:r>
            <a:r>
              <a:rPr lang="en-IE" altLang="en-US" sz="2400" dirty="0" smtClean="0">
                <a:solidFill>
                  <a:srgbClr val="FFC000"/>
                </a:solidFill>
                <a:effectLst/>
              </a:rPr>
              <a:t>(</a:t>
            </a:r>
            <a:r>
              <a:rPr lang="en-IE" altLang="en-US" sz="2400" dirty="0" err="1" smtClean="0">
                <a:solidFill>
                  <a:srgbClr val="FFC000"/>
                </a:solidFill>
                <a:effectLst/>
              </a:rPr>
              <a:t>Rajindrajith</a:t>
            </a:r>
            <a:r>
              <a:rPr lang="en-IE" altLang="en-US" sz="2400" dirty="0" smtClean="0">
                <a:solidFill>
                  <a:srgbClr val="FFC000"/>
                </a:solidFill>
                <a:effectLst/>
              </a:rPr>
              <a:t> et al. 2009)</a:t>
            </a:r>
          </a:p>
          <a:p>
            <a:pPr eaLnBrk="1" hangingPunct="1">
              <a:lnSpc>
                <a:spcPct val="90000"/>
              </a:lnSpc>
            </a:pPr>
            <a:endParaRPr lang="en-IE" altLang="en-US" dirty="0" smtClean="0">
              <a:effectLst/>
            </a:endParaRPr>
          </a:p>
          <a:p>
            <a:pPr eaLnBrk="1" hangingPunct="1">
              <a:lnSpc>
                <a:spcPct val="90000"/>
              </a:lnSpc>
            </a:pPr>
            <a:r>
              <a:rPr lang="en-IE" altLang="en-US" dirty="0" smtClean="0">
                <a:effectLst/>
              </a:rPr>
              <a:t>An island-wide survey including 5 schools in 3 separate districts showed 15.4% of school children were suffering from constipation</a:t>
            </a:r>
          </a:p>
          <a:p>
            <a:pPr lvl="3" eaLnBrk="1" hangingPunct="1">
              <a:lnSpc>
                <a:spcPct val="90000"/>
              </a:lnSpc>
              <a:buFont typeface="Wingdings" panose="05000000000000000000" pitchFamily="2" charset="2"/>
              <a:buNone/>
            </a:pPr>
            <a:r>
              <a:rPr lang="en-IE" altLang="en-US" sz="2400" dirty="0" smtClean="0">
                <a:effectLst/>
              </a:rPr>
              <a:t> </a:t>
            </a:r>
            <a:r>
              <a:rPr lang="en-IE" altLang="en-US" sz="2400" dirty="0" smtClean="0">
                <a:solidFill>
                  <a:srgbClr val="FFC000"/>
                </a:solidFill>
                <a:effectLst/>
              </a:rPr>
              <a:t>(</a:t>
            </a:r>
            <a:r>
              <a:rPr lang="en-IE" altLang="en-US" sz="2400" dirty="0" err="1" smtClean="0">
                <a:solidFill>
                  <a:srgbClr val="FFC000"/>
                </a:solidFill>
                <a:effectLst/>
              </a:rPr>
              <a:t>Rajindrajith</a:t>
            </a:r>
            <a:r>
              <a:rPr lang="en-IE" altLang="en-US" sz="2400" dirty="0" smtClean="0">
                <a:solidFill>
                  <a:srgbClr val="FFC000"/>
                </a:solidFill>
                <a:effectLst/>
              </a:rPr>
              <a:t> et al. 2012)</a:t>
            </a:r>
            <a:endParaRPr lang="en-GB" altLang="en-US" sz="2400" dirty="0" smtClean="0">
              <a:solidFill>
                <a:srgbClr val="FFC000"/>
              </a:solidFill>
              <a:effectLst/>
            </a:endParaRPr>
          </a:p>
        </p:txBody>
      </p:sp>
    </p:spTree>
    <p:extLst>
      <p:ext uri="{BB962C8B-B14F-4D97-AF65-F5344CB8AC3E}">
        <p14:creationId xmlns:p14="http://schemas.microsoft.com/office/powerpoint/2010/main" val="367588337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0" name="Picture 4"/>
          <p:cNvPicPr>
            <a:picLocks noChangeAspect="1" noChangeArrowheads="1"/>
          </p:cNvPicPr>
          <p:nvPr/>
        </p:nvPicPr>
        <p:blipFill>
          <a:blip r:embed="rId3">
            <a:extLst>
              <a:ext uri="{28A0092B-C50C-407E-A947-70E740481C1C}">
                <a14:useLocalDpi xmlns:a14="http://schemas.microsoft.com/office/drawing/2010/main" val="0"/>
              </a:ext>
            </a:extLst>
          </a:blip>
          <a:srcRect r="961"/>
          <a:stretch>
            <a:fillRect/>
          </a:stretch>
        </p:blipFill>
        <p:spPr bwMode="auto">
          <a:xfrm>
            <a:off x="762000" y="762000"/>
            <a:ext cx="7848600" cy="549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81000" y="457200"/>
            <a:ext cx="8610600" cy="6096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Tree>
    <p:extLst>
      <p:ext uri="{BB962C8B-B14F-4D97-AF65-F5344CB8AC3E}">
        <p14:creationId xmlns:p14="http://schemas.microsoft.com/office/powerpoint/2010/main" val="248179123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5"/>
            <a:ext cx="8229600" cy="1143000"/>
          </a:xfrm>
        </p:spPr>
        <p:txBody>
          <a:bodyPr/>
          <a:lstStyle/>
          <a:p>
            <a:r>
              <a:rPr lang="en-US" b="1" dirty="0" smtClean="0">
                <a:solidFill>
                  <a:srgbClr val="FFFF00"/>
                </a:solidFill>
              </a:rPr>
              <a:t>Take Home Messages</a:t>
            </a:r>
            <a:endParaRPr lang="en-US" b="1" dirty="0">
              <a:solidFill>
                <a:srgbClr val="FFFF00"/>
              </a:solidFill>
            </a:endParaRPr>
          </a:p>
        </p:txBody>
      </p:sp>
      <p:sp>
        <p:nvSpPr>
          <p:cNvPr id="3" name="Content Placeholder 2"/>
          <p:cNvSpPr>
            <a:spLocks noGrp="1"/>
          </p:cNvSpPr>
          <p:nvPr>
            <p:ph idx="1"/>
          </p:nvPr>
        </p:nvSpPr>
        <p:spPr>
          <a:xfrm>
            <a:off x="422564" y="1371600"/>
            <a:ext cx="8229600" cy="4525963"/>
          </a:xfrm>
          <a:ln>
            <a:solidFill>
              <a:srgbClr val="FF0000"/>
            </a:solidFill>
          </a:ln>
        </p:spPr>
        <p:txBody>
          <a:bodyPr/>
          <a:lstStyle/>
          <a:p>
            <a:r>
              <a:rPr lang="en-US" dirty="0" smtClean="0"/>
              <a:t>Constipation is a major public health problem</a:t>
            </a:r>
          </a:p>
          <a:p>
            <a:r>
              <a:rPr lang="en-US" dirty="0" smtClean="0"/>
              <a:t>It significantly affects lives of children and their families</a:t>
            </a:r>
          </a:p>
          <a:p>
            <a:r>
              <a:rPr lang="en-US" dirty="0" smtClean="0"/>
              <a:t>Risk factors are highly prevalent</a:t>
            </a:r>
          </a:p>
          <a:p>
            <a:r>
              <a:rPr lang="en-US" dirty="0" smtClean="0"/>
              <a:t>Routine investigations do not help in day to day clinical management</a:t>
            </a:r>
          </a:p>
          <a:p>
            <a:r>
              <a:rPr lang="en-US" dirty="0" smtClean="0"/>
              <a:t>Multifaceted approach is the best way in managing children with constipation</a:t>
            </a:r>
            <a:endParaRPr lang="en-US" dirty="0"/>
          </a:p>
        </p:txBody>
      </p:sp>
    </p:spTree>
    <p:extLst>
      <p:ext uri="{BB962C8B-B14F-4D97-AF65-F5344CB8AC3E}">
        <p14:creationId xmlns:p14="http://schemas.microsoft.com/office/powerpoint/2010/main" val="292647280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14"/>
          <p:cNvGrpSpPr/>
          <p:nvPr/>
        </p:nvGrpSpPr>
        <p:grpSpPr>
          <a:xfrm>
            <a:off x="0" y="-1"/>
            <a:ext cx="9144000" cy="6858001"/>
            <a:chOff x="0" y="-1"/>
            <a:chExt cx="9144000" cy="6426827"/>
          </a:xfrm>
        </p:grpSpPr>
        <p:pic>
          <p:nvPicPr>
            <p:cNvPr id="4" name="Picture 8" descr="Children's-Health-BergenCounty-NJ-Kids-Fitness-Ridgewood-YMCA-BergenCounty-NewJe">
              <a:hlinkClick r:id="rId2"/>
            </p:cNvPr>
            <p:cNvPicPr>
              <a:picLocks noChangeAspect="1" noChangeArrowheads="1"/>
            </p:cNvPicPr>
            <p:nvPr/>
          </p:nvPicPr>
          <p:blipFill>
            <a:blip r:embed="rId3" cstate="print"/>
            <a:srcRect/>
            <a:stretch>
              <a:fillRect/>
            </a:stretch>
          </p:blipFill>
          <p:spPr bwMode="auto">
            <a:xfrm>
              <a:off x="0" y="0"/>
              <a:ext cx="2819400" cy="1770278"/>
            </a:xfrm>
            <a:prstGeom prst="rect">
              <a:avLst/>
            </a:prstGeom>
            <a:noFill/>
          </p:spPr>
        </p:pic>
        <p:pic>
          <p:nvPicPr>
            <p:cNvPr id="5" name="Picture 10" descr="asian_kids"/>
            <p:cNvPicPr>
              <a:picLocks noChangeAspect="1" noChangeArrowheads="1"/>
            </p:cNvPicPr>
            <p:nvPr/>
          </p:nvPicPr>
          <p:blipFill>
            <a:blip r:embed="rId4" cstate="print"/>
            <a:srcRect/>
            <a:stretch>
              <a:fillRect/>
            </a:stretch>
          </p:blipFill>
          <p:spPr bwMode="auto">
            <a:xfrm>
              <a:off x="3048000" y="-1"/>
              <a:ext cx="3072828" cy="1953441"/>
            </a:xfrm>
            <a:prstGeom prst="rect">
              <a:avLst/>
            </a:prstGeom>
            <a:noFill/>
          </p:spPr>
        </p:pic>
        <p:pic>
          <p:nvPicPr>
            <p:cNvPr id="6" name="Picture 12" descr="Stock image of 'asian, playing, kids'"/>
            <p:cNvPicPr>
              <a:picLocks noChangeAspect="1" noChangeArrowheads="1"/>
            </p:cNvPicPr>
            <p:nvPr/>
          </p:nvPicPr>
          <p:blipFill>
            <a:blip r:embed="rId5" cstate="print"/>
            <a:srcRect/>
            <a:stretch>
              <a:fillRect/>
            </a:stretch>
          </p:blipFill>
          <p:spPr bwMode="auto">
            <a:xfrm>
              <a:off x="6251930" y="0"/>
              <a:ext cx="2892070" cy="1928048"/>
            </a:xfrm>
            <a:prstGeom prst="rect">
              <a:avLst/>
            </a:prstGeom>
            <a:noFill/>
          </p:spPr>
        </p:pic>
        <p:pic>
          <p:nvPicPr>
            <p:cNvPr id="7" name="Picture 14" descr="http://blogs.worldbank.org/files/endpovertyinsouthasia/sar-children.jpg"/>
            <p:cNvPicPr>
              <a:picLocks noChangeAspect="1" noChangeArrowheads="1"/>
            </p:cNvPicPr>
            <p:nvPr/>
          </p:nvPicPr>
          <p:blipFill>
            <a:blip r:embed="rId6" cstate="print"/>
            <a:srcRect/>
            <a:stretch>
              <a:fillRect/>
            </a:stretch>
          </p:blipFill>
          <p:spPr bwMode="auto">
            <a:xfrm>
              <a:off x="0" y="1905000"/>
              <a:ext cx="2819400" cy="2303914"/>
            </a:xfrm>
            <a:prstGeom prst="rect">
              <a:avLst/>
            </a:prstGeom>
            <a:noFill/>
          </p:spPr>
        </p:pic>
        <p:pic>
          <p:nvPicPr>
            <p:cNvPr id="8" name="Picture 16" descr="North Hilltribe Children Thailand    Stock Photo - Rights-Managed, Artist: R. Ian Lloyd, Code: 700-00187384"/>
            <p:cNvPicPr>
              <a:picLocks noChangeAspect="1" noChangeArrowheads="1"/>
            </p:cNvPicPr>
            <p:nvPr/>
          </p:nvPicPr>
          <p:blipFill>
            <a:blip r:embed="rId7" cstate="print"/>
            <a:srcRect/>
            <a:stretch>
              <a:fillRect/>
            </a:stretch>
          </p:blipFill>
          <p:spPr bwMode="auto">
            <a:xfrm>
              <a:off x="3048000" y="2057400"/>
              <a:ext cx="3124200" cy="2084694"/>
            </a:xfrm>
            <a:prstGeom prst="rect">
              <a:avLst/>
            </a:prstGeom>
            <a:noFill/>
          </p:spPr>
        </p:pic>
        <p:pic>
          <p:nvPicPr>
            <p:cNvPr id="9" name="Picture 18" descr="http://www.hear-it.org/multimedia/Indian_children_with_hearing_loss.jpg"/>
            <p:cNvPicPr>
              <a:picLocks noChangeAspect="1" noChangeArrowheads="1"/>
            </p:cNvPicPr>
            <p:nvPr/>
          </p:nvPicPr>
          <p:blipFill>
            <a:blip r:embed="rId8" cstate="print"/>
            <a:srcRect/>
            <a:stretch>
              <a:fillRect/>
            </a:stretch>
          </p:blipFill>
          <p:spPr bwMode="auto">
            <a:xfrm>
              <a:off x="6191928" y="2070866"/>
              <a:ext cx="2952072" cy="1958208"/>
            </a:xfrm>
            <a:prstGeom prst="rect">
              <a:avLst/>
            </a:prstGeom>
            <a:noFill/>
          </p:spPr>
        </p:pic>
        <p:pic>
          <p:nvPicPr>
            <p:cNvPr id="10" name="Picture 20" descr="http://maxineclark.files.wordpress.com/2009/09/guests.jpg"/>
            <p:cNvPicPr>
              <a:picLocks noChangeAspect="1" noChangeArrowheads="1"/>
            </p:cNvPicPr>
            <p:nvPr/>
          </p:nvPicPr>
          <p:blipFill>
            <a:blip r:embed="rId9" cstate="print"/>
            <a:srcRect/>
            <a:stretch>
              <a:fillRect/>
            </a:stretch>
          </p:blipFill>
          <p:spPr bwMode="auto">
            <a:xfrm>
              <a:off x="0" y="4267200"/>
              <a:ext cx="2955915" cy="2007226"/>
            </a:xfrm>
            <a:prstGeom prst="rect">
              <a:avLst/>
            </a:prstGeom>
            <a:noFill/>
          </p:spPr>
        </p:pic>
        <p:pic>
          <p:nvPicPr>
            <p:cNvPr id="11" name="Picture 22" descr="http://www.slembassyusa.org/press_releases/winter_2008/images/sl_cele_61yr_09feb09.jpg"/>
            <p:cNvPicPr>
              <a:picLocks noChangeAspect="1" noChangeArrowheads="1"/>
            </p:cNvPicPr>
            <p:nvPr/>
          </p:nvPicPr>
          <p:blipFill>
            <a:blip r:embed="rId10" cstate="print"/>
            <a:srcRect/>
            <a:stretch>
              <a:fillRect/>
            </a:stretch>
          </p:blipFill>
          <p:spPr bwMode="auto">
            <a:xfrm>
              <a:off x="6400800" y="4284551"/>
              <a:ext cx="2743200" cy="2116249"/>
            </a:xfrm>
            <a:prstGeom prst="rect">
              <a:avLst/>
            </a:prstGeom>
            <a:noFill/>
          </p:spPr>
        </p:pic>
        <p:pic>
          <p:nvPicPr>
            <p:cNvPr id="12" name="Picture 23" descr="http://www.swarthmore.edu/library/peace/LanternSlides/118.jpg"/>
            <p:cNvPicPr>
              <a:picLocks noChangeAspect="1" noChangeArrowheads="1"/>
            </p:cNvPicPr>
            <p:nvPr/>
          </p:nvPicPr>
          <p:blipFill>
            <a:blip r:embed="rId11" cstate="print"/>
            <a:srcRect/>
            <a:stretch>
              <a:fillRect/>
            </a:stretch>
          </p:blipFill>
          <p:spPr bwMode="auto">
            <a:xfrm>
              <a:off x="3048000" y="4267200"/>
              <a:ext cx="3200400" cy="2159626"/>
            </a:xfrm>
            <a:prstGeom prst="rect">
              <a:avLst/>
            </a:prstGeom>
            <a:noFill/>
          </p:spPr>
        </p:pic>
      </p:grpSp>
    </p:spTree>
    <p:extLst>
      <p:ext uri="{BB962C8B-B14F-4D97-AF65-F5344CB8AC3E}">
        <p14:creationId xmlns:p14="http://schemas.microsoft.com/office/powerpoint/2010/main" val="684494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28600"/>
            <a:ext cx="8229600" cy="990600"/>
          </a:xfrm>
        </p:spPr>
        <p:txBody>
          <a:bodyPr/>
          <a:lstStyle/>
          <a:p>
            <a:r>
              <a:rPr lang="en-US" b="1" dirty="0" smtClean="0"/>
              <a:t>Healthcare Costs</a:t>
            </a:r>
            <a:endParaRPr lang="en-US" b="1" dirty="0"/>
          </a:p>
        </p:txBody>
      </p:sp>
      <p:pic>
        <p:nvPicPr>
          <p:cNvPr id="4" name="Picture 5"/>
          <p:cNvPicPr>
            <a:picLocks noGrp="1" noChangeAspect="1" noChangeArrowheads="1"/>
          </p:cNvPicPr>
          <p:nvPr>
            <p:ph idx="1"/>
          </p:nvPr>
        </p:nvPicPr>
        <p:blipFill rotWithShape="1">
          <a:blip r:embed="rId3"/>
          <a:srcRect l="8199" t="15625" r="6400" b="6250"/>
          <a:stretch/>
        </p:blipFill>
        <p:spPr bwMode="auto">
          <a:xfrm>
            <a:off x="0" y="609600"/>
            <a:ext cx="9196950" cy="5867400"/>
          </a:xfrm>
          <a:prstGeom prst="rect">
            <a:avLst/>
          </a:prstGeom>
          <a:noFill/>
          <a:ln w="9525">
            <a:noFill/>
            <a:miter lim="800000"/>
            <a:headEnd/>
            <a:tailEnd/>
          </a:ln>
        </p:spPr>
      </p:pic>
      <p:sp>
        <p:nvSpPr>
          <p:cNvPr id="5" name="Rounded Rectangle 4"/>
          <p:cNvSpPr/>
          <p:nvPr/>
        </p:nvSpPr>
        <p:spPr>
          <a:xfrm>
            <a:off x="0" y="3792066"/>
            <a:ext cx="9144000" cy="1999133"/>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 name="TextBox 5"/>
          <p:cNvSpPr txBox="1"/>
          <p:nvPr/>
        </p:nvSpPr>
        <p:spPr>
          <a:xfrm>
            <a:off x="5867400" y="6360468"/>
            <a:ext cx="2471639" cy="461665"/>
          </a:xfrm>
          <a:prstGeom prst="rect">
            <a:avLst/>
          </a:prstGeom>
          <a:noFill/>
        </p:spPr>
        <p:txBody>
          <a:bodyPr wrap="none" rtlCol="0">
            <a:spAutoFit/>
          </a:bodyPr>
          <a:lstStyle/>
          <a:p>
            <a:r>
              <a:rPr lang="en-US" sz="2400" b="1" i="1" dirty="0" err="1" smtClean="0">
                <a:solidFill>
                  <a:srgbClr val="FFFF00"/>
                </a:solidFill>
              </a:rPr>
              <a:t>Liem</a:t>
            </a:r>
            <a:r>
              <a:rPr lang="en-US" sz="2400" b="1" i="1" dirty="0" smtClean="0">
                <a:solidFill>
                  <a:srgbClr val="FFFF00"/>
                </a:solidFill>
              </a:rPr>
              <a:t> O et al. 2009</a:t>
            </a:r>
            <a:endParaRPr lang="en-US" sz="2400" b="1" i="1" dirty="0">
              <a:solidFill>
                <a:srgbClr val="FFFF00"/>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04800"/>
            <a:ext cx="8229600" cy="1143000"/>
          </a:xfrm>
        </p:spPr>
        <p:txBody>
          <a:bodyPr/>
          <a:lstStyle/>
          <a:p>
            <a:r>
              <a:rPr lang="en-US" b="1" dirty="0" smtClean="0"/>
              <a:t>Somatic Symptoms</a:t>
            </a:r>
            <a:endParaRPr lang="en-US" b="1" dirty="0"/>
          </a:p>
        </p:txBody>
      </p:sp>
      <p:pic>
        <p:nvPicPr>
          <p:cNvPr id="4" name="Content Placeholder 3"/>
          <p:cNvPicPr>
            <a:picLocks noGrp="1" noChangeAspect="1" noChangeArrowheads="1"/>
          </p:cNvPicPr>
          <p:nvPr>
            <p:ph idx="1"/>
          </p:nvPr>
        </p:nvPicPr>
        <p:blipFill>
          <a:blip r:embed="rId2"/>
          <a:srcRect l="23645" t="22917" r="6662" b="5208"/>
          <a:stretch>
            <a:fillRect/>
          </a:stretch>
        </p:blipFill>
        <p:spPr bwMode="auto">
          <a:xfrm>
            <a:off x="207557" y="609600"/>
            <a:ext cx="8936443" cy="5638800"/>
          </a:xfrm>
          <a:prstGeom prst="rect">
            <a:avLst/>
          </a:prstGeom>
          <a:noFill/>
          <a:ln w="9525">
            <a:noFill/>
            <a:miter lim="800000"/>
            <a:headEnd/>
            <a:tailEnd/>
          </a:ln>
        </p:spPr>
      </p:pic>
      <p:sp>
        <p:nvSpPr>
          <p:cNvPr id="5" name="TextBox 4"/>
          <p:cNvSpPr txBox="1"/>
          <p:nvPr/>
        </p:nvSpPr>
        <p:spPr>
          <a:xfrm>
            <a:off x="6069953" y="6277897"/>
            <a:ext cx="3074047" cy="461665"/>
          </a:xfrm>
          <a:prstGeom prst="rect">
            <a:avLst/>
          </a:prstGeom>
          <a:noFill/>
        </p:spPr>
        <p:txBody>
          <a:bodyPr wrap="none" rtlCol="0">
            <a:spAutoFit/>
          </a:bodyPr>
          <a:lstStyle/>
          <a:p>
            <a:r>
              <a:rPr lang="en-US" sz="2400" b="1" i="1" dirty="0" err="1" smtClean="0">
                <a:solidFill>
                  <a:srgbClr val="FFFF00"/>
                </a:solidFill>
              </a:rPr>
              <a:t>Rajindrajith</a:t>
            </a:r>
            <a:r>
              <a:rPr lang="en-US" sz="2400" b="1" i="1" dirty="0" smtClean="0">
                <a:solidFill>
                  <a:srgbClr val="FFFF00"/>
                </a:solidFill>
              </a:rPr>
              <a:t> et al. 2013</a:t>
            </a:r>
            <a:endParaRPr lang="en-US" sz="2400" b="1" i="1" dirty="0">
              <a:solidFill>
                <a:srgbClr val="FFFF00"/>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b="1" dirty="0" smtClean="0"/>
              <a:t>Health Related Quality of Life</a:t>
            </a:r>
            <a:endParaRPr lang="en-US" b="1" dirty="0"/>
          </a:p>
        </p:txBody>
      </p:sp>
      <p:pic>
        <p:nvPicPr>
          <p:cNvPr id="4" name="Picture 2"/>
          <p:cNvPicPr>
            <a:picLocks noGrp="1" noChangeAspect="1" noChangeArrowheads="1"/>
          </p:cNvPicPr>
          <p:nvPr>
            <p:ph idx="1"/>
          </p:nvPr>
        </p:nvPicPr>
        <p:blipFill>
          <a:blip r:embed="rId2"/>
          <a:srcRect l="9956" t="21875" r="50220" b="35417"/>
          <a:stretch>
            <a:fillRect/>
          </a:stretch>
        </p:blipFill>
        <p:spPr bwMode="auto">
          <a:xfrm>
            <a:off x="186860" y="1107748"/>
            <a:ext cx="8652339" cy="5216852"/>
          </a:xfrm>
          <a:prstGeom prst="rect">
            <a:avLst/>
          </a:prstGeom>
          <a:noFill/>
          <a:ln w="9525">
            <a:noFill/>
            <a:miter lim="800000"/>
            <a:headEnd/>
            <a:tailEnd/>
          </a:ln>
        </p:spPr>
      </p:pic>
      <p:sp>
        <p:nvSpPr>
          <p:cNvPr id="5" name="TextBox 4"/>
          <p:cNvSpPr txBox="1"/>
          <p:nvPr/>
        </p:nvSpPr>
        <p:spPr>
          <a:xfrm>
            <a:off x="5638800" y="6324600"/>
            <a:ext cx="3074047" cy="461665"/>
          </a:xfrm>
          <a:prstGeom prst="rect">
            <a:avLst/>
          </a:prstGeom>
          <a:noFill/>
        </p:spPr>
        <p:txBody>
          <a:bodyPr wrap="none" rtlCol="0">
            <a:spAutoFit/>
          </a:bodyPr>
          <a:lstStyle/>
          <a:p>
            <a:r>
              <a:rPr lang="en-US" sz="2400" b="1" i="1" dirty="0" err="1" smtClean="0">
                <a:solidFill>
                  <a:srgbClr val="FFFF00"/>
                </a:solidFill>
              </a:rPr>
              <a:t>Rajindrajith</a:t>
            </a:r>
            <a:r>
              <a:rPr lang="en-US" sz="2400" b="1" i="1" dirty="0" smtClean="0">
                <a:solidFill>
                  <a:srgbClr val="FFFF00"/>
                </a:solidFill>
              </a:rPr>
              <a:t> et al. 2013</a:t>
            </a:r>
            <a:endParaRPr lang="en-US" sz="2400" b="1" i="1" dirty="0">
              <a:solidFill>
                <a:srgbClr val="FFFF00"/>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38400"/>
            <a:ext cx="8229600" cy="1143000"/>
          </a:xfrm>
        </p:spPr>
        <p:txBody>
          <a:bodyPr/>
          <a:lstStyle/>
          <a:p>
            <a:r>
              <a:rPr lang="en-US" dirty="0" smtClean="0"/>
              <a:t>What is childhood Constipation?</a:t>
            </a:r>
            <a:endParaRPr lang="en-GB"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1706</TotalTime>
  <Words>1566</Words>
  <Application>Microsoft Office PowerPoint</Application>
  <PresentationFormat>On-screen Show (4:3)</PresentationFormat>
  <Paragraphs>327</Paragraphs>
  <Slides>52</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52</vt:i4>
      </vt:variant>
    </vt:vector>
  </HeadingPairs>
  <TitlesOfParts>
    <vt:vector size="59" baseType="lpstr">
      <vt:lpstr>Angsana New</vt:lpstr>
      <vt:lpstr>Arial</vt:lpstr>
      <vt:lpstr>Bookman Old Style</vt:lpstr>
      <vt:lpstr>Calibri</vt:lpstr>
      <vt:lpstr>Cordia New</vt:lpstr>
      <vt:lpstr>Wingdings</vt:lpstr>
      <vt:lpstr>Office Theme</vt:lpstr>
      <vt:lpstr>Constipation in Children: A Global Health Problem</vt:lpstr>
      <vt:lpstr>PowerPoint Presentation</vt:lpstr>
      <vt:lpstr>Why?</vt:lpstr>
      <vt:lpstr>Global Map of Childhood Constipation</vt:lpstr>
      <vt:lpstr>Epidemiology in Sri Lanka</vt:lpstr>
      <vt:lpstr>Healthcare Costs</vt:lpstr>
      <vt:lpstr>Somatic Symptoms</vt:lpstr>
      <vt:lpstr>Health Related Quality of Life</vt:lpstr>
      <vt:lpstr>What is childhood Constipation?</vt:lpstr>
      <vt:lpstr>PowerPoint Presentation</vt:lpstr>
      <vt:lpstr>Rome IV criteria</vt:lpstr>
      <vt:lpstr>What Causes Constipation in Children?</vt:lpstr>
      <vt:lpstr>Over 95% of children have functional constipation </vt:lpstr>
      <vt:lpstr>Pathophysiology</vt:lpstr>
      <vt:lpstr>Risk Factors</vt:lpstr>
      <vt:lpstr>PowerPoint Presentation</vt:lpstr>
      <vt:lpstr>Dietary Fiber</vt:lpstr>
      <vt:lpstr>Junk Food</vt:lpstr>
      <vt:lpstr>PowerPoint Presentation</vt:lpstr>
      <vt:lpstr>PowerPoint Presentation</vt:lpstr>
      <vt:lpstr>Child Maltreatment and Constipation</vt:lpstr>
      <vt:lpstr>PowerPoint Presentation</vt:lpstr>
      <vt:lpstr>Presenting features of chronic constipation</vt:lpstr>
      <vt:lpstr>Main components of the clinical history</vt:lpstr>
      <vt:lpstr>Main clinical features in physical examination</vt:lpstr>
      <vt:lpstr>Red flag features of constipation</vt:lpstr>
      <vt:lpstr>Management of children with constipation</vt:lpstr>
      <vt:lpstr>Constipation is a clinical diagnosis</vt:lpstr>
      <vt:lpstr>Following investigations has no place in day-to-day management</vt:lpstr>
      <vt:lpstr>Plain abdominal X-ray</vt:lpstr>
      <vt:lpstr>PowerPoint Presentation</vt:lpstr>
      <vt:lpstr>Testing for Hypothyroidism</vt:lpstr>
      <vt:lpstr>Colonic transit studies</vt:lpstr>
      <vt:lpstr>Colonic Transit Studies</vt:lpstr>
      <vt:lpstr>Other radiological tests</vt:lpstr>
      <vt:lpstr>PowerPoint Presentation</vt:lpstr>
      <vt:lpstr>High definition anorectal manometry</vt:lpstr>
      <vt:lpstr>The new management paradigm</vt:lpstr>
      <vt:lpstr>Life Style Modification</vt:lpstr>
      <vt:lpstr>Toilet training</vt:lpstr>
      <vt:lpstr>Story of fiber and water</vt:lpstr>
      <vt:lpstr>Probiotics</vt:lpstr>
      <vt:lpstr>Faecal disimpaction</vt:lpstr>
      <vt:lpstr>Maintenance therapy</vt:lpstr>
      <vt:lpstr>Laxatives in the maintenance phase</vt:lpstr>
      <vt:lpstr>Novel Therapies</vt:lpstr>
      <vt:lpstr>Laxatives : Confronting fears</vt:lpstr>
      <vt:lpstr>Sacral Nerve Stimulation</vt:lpstr>
      <vt:lpstr>Surgical interventions</vt:lpstr>
      <vt:lpstr>PowerPoint Presentation</vt:lpstr>
      <vt:lpstr>Take Home Messages</vt:lpstr>
      <vt:lpstr>PowerPoint Presentation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Constipation in Children: Epidemiology and Risk Factors</dc:title>
  <dc:creator>hp</dc:creator>
  <cp:lastModifiedBy>admin</cp:lastModifiedBy>
  <cp:revision>136</cp:revision>
  <dcterms:created xsi:type="dcterms:W3CDTF">2014-04-07T16:00:34Z</dcterms:created>
  <dcterms:modified xsi:type="dcterms:W3CDTF">2018-08-28T07:03:02Z</dcterms:modified>
</cp:coreProperties>
</file>

<file path=docProps/thumbnail.jpeg>
</file>